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0" r:id="rId1"/>
  </p:sldMasterIdLst>
  <p:notesMasterIdLst>
    <p:notesMasterId r:id="rId18"/>
  </p:notesMasterIdLst>
  <p:handoutMasterIdLst>
    <p:handoutMasterId r:id="rId19"/>
  </p:handoutMasterIdLst>
  <p:sldIdLst>
    <p:sldId id="283" r:id="rId2"/>
    <p:sldId id="288" r:id="rId3"/>
    <p:sldId id="302" r:id="rId4"/>
    <p:sldId id="327" r:id="rId5"/>
    <p:sldId id="304" r:id="rId6"/>
    <p:sldId id="328" r:id="rId7"/>
    <p:sldId id="333" r:id="rId8"/>
    <p:sldId id="307" r:id="rId9"/>
    <p:sldId id="335" r:id="rId10"/>
    <p:sldId id="334" r:id="rId11"/>
    <p:sldId id="329" r:id="rId12"/>
    <p:sldId id="330" r:id="rId13"/>
    <p:sldId id="336" r:id="rId14"/>
    <p:sldId id="332" r:id="rId15"/>
    <p:sldId id="325" r:id="rId16"/>
    <p:sldId id="320" r:id="rId17"/>
  </p:sldIdLst>
  <p:sldSz cx="9144000" cy="6858000" type="screen4x3"/>
  <p:notesSz cx="6858000" cy="9144000"/>
  <p:defaultTextStyle>
    <a:defPPr>
      <a:defRPr lang="pl-PL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FF"/>
    <a:srgbClr val="0000FF"/>
    <a:srgbClr val="006600"/>
    <a:srgbClr val="003300"/>
    <a:srgbClr val="99FFCC"/>
    <a:srgbClr val="0033CC"/>
    <a:srgbClr val="FFFF99"/>
    <a:srgbClr val="990099"/>
    <a:srgbClr val="4D4D4D"/>
    <a:srgbClr val="7777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Bez stylu, bez siatki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Styl pośredni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Bez stylu, siatka tabeli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849" autoAdjust="0"/>
    <p:restoredTop sz="90929"/>
  </p:normalViewPr>
  <p:slideViewPr>
    <p:cSldViewPr>
      <p:cViewPr varScale="1">
        <p:scale>
          <a:sx n="159" d="100"/>
          <a:sy n="159" d="100"/>
        </p:scale>
        <p:origin x="2376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7F53132-3504-486D-A452-F55B36EE80F1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noProof="0"/>
              <a:t>Kliknij, aby edytować wzorce stylu tekstu</a:t>
            </a:r>
          </a:p>
          <a:p>
            <a:pPr lvl="1"/>
            <a:r>
              <a:rPr lang="pl-PL" noProof="0"/>
              <a:t>Drugi poziom</a:t>
            </a:r>
          </a:p>
          <a:p>
            <a:pPr lvl="2"/>
            <a:r>
              <a:rPr lang="pl-PL" noProof="0"/>
              <a:t>Trzeci poziom</a:t>
            </a:r>
          </a:p>
          <a:p>
            <a:pPr lvl="3"/>
            <a:r>
              <a:rPr lang="pl-PL" noProof="0"/>
              <a:t>Czwarty poziom</a:t>
            </a:r>
          </a:p>
          <a:p>
            <a:pPr lvl="4"/>
            <a:r>
              <a:rPr lang="pl-PL" noProof="0"/>
              <a:t>Piąty poziom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E8788F3-F89A-46CC-A96D-924ED3767427}" type="slidenum">
              <a:rPr lang="pl-PL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C3C5A0A-479C-4F98-88CD-847DAADB9623}" type="slidenum">
              <a:rPr lang="pl-PL"/>
              <a:pPr/>
              <a:t>1</a:t>
            </a:fld>
            <a:endParaRPr lang="pl-PL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  <p:txBody>
          <a:bodyPr/>
          <a:lstStyle/>
          <a:p>
            <a:endParaRPr lang="pl-PL"/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22A30E9-255E-48E8-BFFB-FE948B4A42A8}" type="slidenum">
              <a:rPr lang="pl-PL"/>
              <a:pPr/>
              <a:t>2</a:t>
            </a:fld>
            <a:endParaRPr lang="pl-PL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  <p:txBody>
          <a:bodyPr/>
          <a:lstStyle/>
          <a:p>
            <a:endParaRPr lang="pl-PL"/>
          </a:p>
        </p:txBody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22A30E9-255E-48E8-BFFB-FE948B4A42A8}" type="slidenum">
              <a:rPr lang="pl-PL"/>
              <a:pPr/>
              <a:t>3</a:t>
            </a:fld>
            <a:endParaRPr lang="pl-PL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  <p:txBody>
          <a:bodyPr/>
          <a:lstStyle/>
          <a:p>
            <a:endParaRPr lang="pl-PL"/>
          </a:p>
        </p:txBody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22A30E9-255E-48E8-BFFB-FE948B4A42A8}" type="slidenum">
              <a:rPr lang="pl-PL"/>
              <a:pPr/>
              <a:t>5</a:t>
            </a:fld>
            <a:endParaRPr lang="pl-PL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  <p:txBody>
          <a:bodyPr/>
          <a:lstStyle/>
          <a:p>
            <a:endParaRPr lang="pl-PL"/>
          </a:p>
        </p:txBody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22A30E9-255E-48E8-BFFB-FE948B4A42A8}" type="slidenum">
              <a:rPr lang="pl-PL"/>
              <a:pPr/>
              <a:t>8</a:t>
            </a:fld>
            <a:endParaRPr lang="pl-PL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  <p:txBody>
          <a:bodyPr/>
          <a:lstStyle/>
          <a:p>
            <a:endParaRPr lang="pl-PL"/>
          </a:p>
        </p:txBody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E01FE8-35AF-AD82-C5CA-C9A2728709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>
            <a:extLst>
              <a:ext uri="{FF2B5EF4-FFF2-40B4-BE49-F238E27FC236}">
                <a16:creationId xmlns:a16="http://schemas.microsoft.com/office/drawing/2014/main" id="{448311B3-B4EC-E507-1E0A-F6F151A207A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22A30E9-255E-48E8-BFFB-FE948B4A42A8}" type="slidenum">
              <a:rPr lang="pl-PL"/>
              <a:pPr/>
              <a:t>15</a:t>
            </a:fld>
            <a:endParaRPr lang="pl-PL"/>
          </a:p>
        </p:txBody>
      </p:sp>
      <p:sp>
        <p:nvSpPr>
          <p:cNvPr id="19459" name="Rectangle 2">
            <a:extLst>
              <a:ext uri="{FF2B5EF4-FFF2-40B4-BE49-F238E27FC236}">
                <a16:creationId xmlns:a16="http://schemas.microsoft.com/office/drawing/2014/main" id="{73F12406-6746-6524-D3D4-063AA34E7F1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  <p:txBody>
          <a:bodyPr/>
          <a:lstStyle/>
          <a:p>
            <a:endParaRPr lang="pl-PL"/>
          </a:p>
        </p:txBody>
      </p:sp>
      <p:sp>
        <p:nvSpPr>
          <p:cNvPr id="19460" name="Rectangle 3">
            <a:extLst>
              <a:ext uri="{FF2B5EF4-FFF2-40B4-BE49-F238E27FC236}">
                <a16:creationId xmlns:a16="http://schemas.microsoft.com/office/drawing/2014/main" id="{49FE009F-6199-51B1-37DC-D13C3E9CC96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6801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22A30E9-255E-48E8-BFFB-FE948B4A42A8}" type="slidenum">
              <a:rPr lang="pl-PL"/>
              <a:pPr/>
              <a:t>16</a:t>
            </a:fld>
            <a:endParaRPr lang="pl-PL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  <p:txBody>
          <a:bodyPr/>
          <a:lstStyle/>
          <a:p>
            <a:endParaRPr lang="pl-PL"/>
          </a:p>
        </p:txBody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1180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GB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  <a:endParaRPr lang="en-GB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821FE-79A3-43B4-85E1-68782F799568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GB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GB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0CB63-63B0-442A-AE55-6D082E97C56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en-GB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GB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07C23-998E-45A1-B910-7D8CDD37FB2A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GB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GB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AA693-A6A9-42DC-80D5-23CFB9FBBCC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/>
              <a:t>Kliknij, aby edytować styl</a:t>
            </a:r>
            <a:endParaRPr lang="en-GB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FFBCB-1CA3-4A08-9521-980171E63818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GB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GB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GB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1CBB5-81BF-475D-924F-42177233894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  <a:endParaRPr lang="en-GB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GB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GB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64F09-3092-4401-BD69-4351EFE53C8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GB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A7FB1-74B4-4AD6-902E-FC37D7F2BB9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B94B5-3E8C-4304-9CB9-A62658D7997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  <a:endParaRPr lang="en-GB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GB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ED254-A311-47EC-A1BB-144603FE310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  <a:endParaRPr lang="en-GB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8AD1A-FFAC-4DF0-AC8C-85EE1048DAC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en-GB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GB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C2DDBB-E7DF-4D79-B787-B35CBE9772ED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pl.wikipedia.org/wiki/Alfons_XIII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pl.wikipedia.org/wiki/Targ%C3%B3wek" TargetMode="External"/><Relationship Id="rId2" Type="http://schemas.openxmlformats.org/officeDocument/2006/relationships/hyperlink" Target="https://pl.wikipedia.org/wiki/Warszawa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pl.wikipedia.org/wiki/Geniusze_i_marzyciele" TargetMode="External"/><Relationship Id="rId5" Type="http://schemas.openxmlformats.org/officeDocument/2006/relationships/hyperlink" Target="https://pl.wikipedia.org/wiki/Telewizja_Polska" TargetMode="External"/><Relationship Id="rId4" Type="http://schemas.openxmlformats.org/officeDocument/2006/relationships/hyperlink" Target="https://pl.wikipedia.org/wiki/Narodowe_Muzeum_Techniki_w_Warszawie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zso.tarnow.pl/index.php/w-wolnym-czasie/archiwum-artykulow/item/2035-95-rocznica-smierci-jana-szczepanika" TargetMode="External"/><Relationship Id="rId3" Type="http://schemas.openxmlformats.org/officeDocument/2006/relationships/hyperlink" Target="https://pl.wikipedia.org/wiki/Jan_Szczepanik" TargetMode="External"/><Relationship Id="rId7" Type="http://schemas.openxmlformats.org/officeDocument/2006/relationships/hyperlink" Target="https://deon.pl/inteligentne-zycie/polski-edison,159489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przystanekhistoria.pl/pa2/teksty/91409,Jan-Szczepanik-Edison-z-Galicji.html" TargetMode="External"/><Relationship Id="rId5" Type="http://schemas.openxmlformats.org/officeDocument/2006/relationships/hyperlink" Target="https://www.google.com/search?q=Orderem+Izabeli+Katolickiej&amp;oq=Orderem+Izabeli+Katolickiej+&amp;gs_lcrp=EgZjaHJvbWUyBggAEEUYOdIBCDUzMzdqMGo3qAIIsAIB8QUc7vN5IvxwhfEFHO7zeSL8cIU&amp;sourceid=chrome&amp;ie=UTF-8" TargetMode="External"/><Relationship Id="rId4" Type="http://schemas.openxmlformats.org/officeDocument/2006/relationships/hyperlink" Target="https://encyklopedia.pwn.pl/haslo/Szczepanik-Jan;3982680.htm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pl.wikipedia.org/w/index.php?title=Jan_Konstantynowicz&amp;action=edit&amp;redlink=1" TargetMode="External"/><Relationship Id="rId3" Type="http://schemas.openxmlformats.org/officeDocument/2006/relationships/image" Target="../media/image3.jpeg"/><Relationship Id="rId7" Type="http://schemas.openxmlformats.org/officeDocument/2006/relationships/image" Target="../media/image5.png"/><Relationship Id="rId2" Type="http://schemas.openxmlformats.org/officeDocument/2006/relationships/hyperlink" Target="https://pl.wikipedia.org/wiki/Franciszek_Mirandola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pl.wikipedia.org/wiki/Jan_Romer" TargetMode="External"/><Relationship Id="rId5" Type="http://schemas.openxmlformats.org/officeDocument/2006/relationships/image" Target="../media/image4.png"/><Relationship Id="rId4" Type="http://schemas.openxmlformats.org/officeDocument/2006/relationships/hyperlink" Target="https://pl.wikipedia.org/wiki/Eugeniusz_Romer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6825" y="390809"/>
            <a:ext cx="8892480" cy="1080120"/>
          </a:xfrm>
        </p:spPr>
        <p:txBody>
          <a:bodyPr>
            <a:normAutofit/>
          </a:bodyPr>
          <a:lstStyle/>
          <a:p>
            <a:r>
              <a:rPr lang="pl-PL" sz="3800" b="1" dirty="0">
                <a:latin typeface="Arial" pitchFamily="34" charset="0"/>
              </a:rPr>
              <a:t>Polscy uczeni, odkrywcy i wynalazcy</a:t>
            </a:r>
            <a:endParaRPr lang="en-US" sz="3800" dirty="0">
              <a:latin typeface="Arial" pitchFamily="34" charset="0"/>
            </a:endParaRP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95397" y="3395597"/>
            <a:ext cx="6984578" cy="3312368"/>
          </a:xfrm>
        </p:spPr>
        <p:txBody>
          <a:bodyPr>
            <a:normAutofit lnSpcReduction="10000"/>
          </a:bodyPr>
          <a:lstStyle/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pl-PL" sz="1800" b="1" dirty="0">
                <a:solidFill>
                  <a:schemeClr val="tx1"/>
                </a:solidFill>
                <a:latin typeface="Arial" pitchFamily="34" charset="0"/>
              </a:rPr>
              <a:t>Poidiuk Mykhailo</a:t>
            </a:r>
          </a:p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pl-PL" sz="1800" b="1" dirty="0">
                <a:solidFill>
                  <a:schemeClr val="tx1"/>
                </a:solidFill>
                <a:latin typeface="Arial" pitchFamily="34" charset="0"/>
              </a:rPr>
              <a:t>Kozhushnyi Artur </a:t>
            </a:r>
          </a:p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pl-PL" sz="1800" b="1" dirty="0">
                <a:solidFill>
                  <a:schemeClr val="tx1"/>
                </a:solidFill>
                <a:latin typeface="Arial" pitchFamily="34" charset="0"/>
              </a:rPr>
              <a:t>Zhoha Hlib </a:t>
            </a:r>
          </a:p>
          <a:p>
            <a:pPr algn="l">
              <a:lnSpc>
                <a:spcPct val="120000"/>
              </a:lnSpc>
              <a:spcBef>
                <a:spcPts val="600"/>
              </a:spcBef>
            </a:pPr>
            <a:r>
              <a:rPr lang="pl-PL" sz="1800" dirty="0">
                <a:solidFill>
                  <a:schemeClr val="tx1"/>
                </a:solidFill>
                <a:latin typeface="Arial" pitchFamily="34" charset="0"/>
              </a:rPr>
              <a:t>Kierunek studiów: Inżynieria danych</a:t>
            </a:r>
            <a:br>
              <a:rPr lang="en-US" sz="1800" dirty="0">
                <a:solidFill>
                  <a:schemeClr val="tx1"/>
                </a:solidFill>
                <a:latin typeface="Arial" pitchFamily="34" charset="0"/>
              </a:rPr>
            </a:br>
            <a:r>
              <a:rPr lang="pl-PL" sz="1800" dirty="0">
                <a:solidFill>
                  <a:schemeClr val="tx1"/>
                </a:solidFill>
                <a:latin typeface="Arial" pitchFamily="34" charset="0"/>
              </a:rPr>
              <a:t>Wydział Zarządzania i Modelowania Komputerowego</a:t>
            </a:r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pl-PL" sz="1800" b="1" dirty="0">
                <a:solidFill>
                  <a:schemeClr val="tx1"/>
                </a:solidFill>
                <a:latin typeface="Arial" pitchFamily="34" charset="0"/>
              </a:rPr>
              <a:t>Politechnika Świętokrzyska</a:t>
            </a:r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s098755@student.tu.kielce.pl</a:t>
            </a:r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s098756@student.tu.kielce.pl</a:t>
            </a:r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s098757@student.tu.kielce.pl</a:t>
            </a:r>
          </a:p>
          <a:p>
            <a:pPr algn="l">
              <a:lnSpc>
                <a:spcPct val="120000"/>
              </a:lnSpc>
              <a:spcBef>
                <a:spcPts val="0"/>
              </a:spcBef>
            </a:pPr>
            <a:endParaRPr lang="pl-PL" sz="1800" dirty="0">
              <a:solidFill>
                <a:schemeClr val="tx1"/>
              </a:solidFill>
              <a:latin typeface="Arial" pitchFamily="34" charset="0"/>
            </a:endParaRPr>
          </a:p>
        </p:txBody>
      </p:sp>
      <p:graphicFrame>
        <p:nvGraphicFramePr>
          <p:cNvPr id="1026" name="Object 3"/>
          <p:cNvGraphicFramePr>
            <a:graphicFrameLocks noChangeAspect="1"/>
          </p:cNvGraphicFramePr>
          <p:nvPr/>
        </p:nvGraphicFramePr>
        <p:xfrm>
          <a:off x="539750" y="5084763"/>
          <a:ext cx="8509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Obraz - mapa bitowa" r:id="rId3" imgW="3734321" imgH="4009524" progId="PBrush">
                  <p:embed/>
                </p:oleObj>
              </mc:Choice>
              <mc:Fallback>
                <p:oleObj name="Obraz - mapa bitowa" r:id="rId3" imgW="3734321" imgH="4009524" progId="PBrush">
                  <p:embed/>
                  <p:pic>
                    <p:nvPicPr>
                      <p:cNvPr id="0" name="Picture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750" y="5084763"/>
                        <a:ext cx="850900" cy="91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107504" y="1988840"/>
            <a:ext cx="8892480" cy="12961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pl-PL" sz="5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Jan Szczepanik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>
            <a:extLst>
              <a:ext uri="{FF2B5EF4-FFF2-40B4-BE49-F238E27FC236}">
                <a16:creationId xmlns:a16="http://schemas.microsoft.com/office/drawing/2014/main" id="{05AD308E-D8A6-640D-4C36-1A815F5D6EDE}"/>
              </a:ext>
            </a:extLst>
          </p:cNvPr>
          <p:cNvSpPr txBox="1"/>
          <p:nvPr/>
        </p:nvSpPr>
        <p:spPr>
          <a:xfrm>
            <a:off x="8402" y="-17915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Telektroskop</a:t>
            </a:r>
            <a:endParaRPr lang="pl-PL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pole tekstowe 10">
            <a:extLst>
              <a:ext uri="{FF2B5EF4-FFF2-40B4-BE49-F238E27FC236}">
                <a16:creationId xmlns:a16="http://schemas.microsoft.com/office/drawing/2014/main" id="{3FF53CF7-9EA3-9AFD-1782-781B99C002F3}"/>
              </a:ext>
            </a:extLst>
          </p:cNvPr>
          <p:cNvSpPr txBox="1"/>
          <p:nvPr/>
        </p:nvSpPr>
        <p:spPr>
          <a:xfrm>
            <a:off x="324884" y="5583254"/>
            <a:ext cx="849423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2000" dirty="0">
                <a:latin typeface="+mn-lt"/>
              </a:rPr>
              <a:t>W roku 1900 </a:t>
            </a:r>
            <a:r>
              <a:rPr lang="pl-PL" sz="2000" dirty="0">
                <a:solidFill>
                  <a:schemeClr val="accent1"/>
                </a:solidFill>
                <a:latin typeface="+mn-lt"/>
              </a:rPr>
              <a:t>Szczepanik</a:t>
            </a:r>
            <a:r>
              <a:rPr lang="pl-PL" sz="2000" dirty="0">
                <a:latin typeface="+mn-lt"/>
              </a:rPr>
              <a:t> przedstawił na Wystawie światowej w Paryżu udoskonalone urządzenie do przenoszenia obrazu na odległość – „</a:t>
            </a:r>
            <a:r>
              <a:rPr lang="pl-PL" sz="2000" i="1" dirty="0">
                <a:latin typeface="+mn-lt"/>
              </a:rPr>
              <a:t>telefot</a:t>
            </a:r>
            <a:r>
              <a:rPr lang="pl-PL" sz="2000" dirty="0">
                <a:latin typeface="+mn-lt"/>
              </a:rPr>
              <a:t>”</a:t>
            </a:r>
            <a:r>
              <a:rPr lang="en-US" sz="2000" dirty="0">
                <a:latin typeface="+mn-lt"/>
              </a:rPr>
              <a:t>.</a:t>
            </a:r>
            <a:endParaRPr lang="pl-PL" sz="2000" dirty="0">
              <a:latin typeface="+mn-lt"/>
            </a:endParaRPr>
          </a:p>
        </p:txBody>
      </p:sp>
      <p:grpSp>
        <p:nvGrpSpPr>
          <p:cNvPr id="17" name="Grupa 16">
            <a:extLst>
              <a:ext uri="{FF2B5EF4-FFF2-40B4-BE49-F238E27FC236}">
                <a16:creationId xmlns:a16="http://schemas.microsoft.com/office/drawing/2014/main" id="{EEC73BBC-77A4-F6E3-7ADD-2BFE97D9C8C2}"/>
              </a:ext>
            </a:extLst>
          </p:cNvPr>
          <p:cNvGrpSpPr/>
          <p:nvPr/>
        </p:nvGrpSpPr>
        <p:grpSpPr>
          <a:xfrm>
            <a:off x="753552" y="908720"/>
            <a:ext cx="3215299" cy="3335888"/>
            <a:chOff x="215079" y="739986"/>
            <a:chExt cx="3215299" cy="3335888"/>
          </a:xfrm>
        </p:grpSpPr>
        <p:sp>
          <p:nvSpPr>
            <p:cNvPr id="5" name="pole tekstowe 4">
              <a:extLst>
                <a:ext uri="{FF2B5EF4-FFF2-40B4-BE49-F238E27FC236}">
                  <a16:creationId xmlns:a16="http://schemas.microsoft.com/office/drawing/2014/main" id="{FBE0D7EC-3598-0B21-CDBD-5A388A99B6E0}"/>
                </a:ext>
              </a:extLst>
            </p:cNvPr>
            <p:cNvSpPr txBox="1"/>
            <p:nvPr/>
          </p:nvSpPr>
          <p:spPr>
            <a:xfrm>
              <a:off x="215079" y="2444658"/>
              <a:ext cx="3215299" cy="16312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2000" dirty="0">
                  <a:latin typeface="Colibri"/>
                </a:rPr>
                <a:t>U</a:t>
              </a:r>
              <a:r>
                <a:rPr lang="pl-PL" sz="2000" dirty="0">
                  <a:latin typeface="Colibri"/>
                </a:rPr>
                <a:t>rządzenie do przesyłania na odległość ruchomego obrazu kolorowego wraz z dźwiękiem, prototyp dzisiejszej telewizji</a:t>
              </a:r>
              <a:r>
                <a:rPr lang="en-US" sz="2000" dirty="0">
                  <a:latin typeface="Colibri"/>
                </a:rPr>
                <a:t>.</a:t>
              </a:r>
              <a:endParaRPr lang="pl-PL" sz="2000" dirty="0">
                <a:latin typeface="Colibri"/>
              </a:endParaRPr>
            </a:p>
          </p:txBody>
        </p:sp>
        <p:pic>
          <p:nvPicPr>
            <p:cNvPr id="12" name="Obraz 11">
              <a:extLst>
                <a:ext uri="{FF2B5EF4-FFF2-40B4-BE49-F238E27FC236}">
                  <a16:creationId xmlns:a16="http://schemas.microsoft.com/office/drawing/2014/main" id="{F25E1B12-C2A2-6C90-9C5B-CE923A18695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20597" y="739986"/>
              <a:ext cx="2808312" cy="1572655"/>
            </a:xfrm>
            <a:prstGeom prst="rect">
              <a:avLst/>
            </a:prstGeom>
          </p:spPr>
        </p:pic>
      </p:grpSp>
      <p:grpSp>
        <p:nvGrpSpPr>
          <p:cNvPr id="18" name="Grupa 17">
            <a:extLst>
              <a:ext uri="{FF2B5EF4-FFF2-40B4-BE49-F238E27FC236}">
                <a16:creationId xmlns:a16="http://schemas.microsoft.com/office/drawing/2014/main" id="{B2D386DB-BD9E-DAE4-6A46-2E435FC522F4}"/>
              </a:ext>
            </a:extLst>
          </p:cNvPr>
          <p:cNvGrpSpPr/>
          <p:nvPr/>
        </p:nvGrpSpPr>
        <p:grpSpPr>
          <a:xfrm>
            <a:off x="4932040" y="908720"/>
            <a:ext cx="3600400" cy="4243248"/>
            <a:chOff x="4611671" y="769132"/>
            <a:chExt cx="3600400" cy="4243248"/>
          </a:xfrm>
        </p:grpSpPr>
        <p:sp>
          <p:nvSpPr>
            <p:cNvPr id="7" name="pole tekstowe 6">
              <a:extLst>
                <a:ext uri="{FF2B5EF4-FFF2-40B4-BE49-F238E27FC236}">
                  <a16:creationId xmlns:a16="http://schemas.microsoft.com/office/drawing/2014/main" id="{D559651D-D61C-BC36-E419-88E61CE4E92B}"/>
                </a:ext>
              </a:extLst>
            </p:cNvPr>
            <p:cNvSpPr txBox="1"/>
            <p:nvPr/>
          </p:nvSpPr>
          <p:spPr>
            <a:xfrm>
              <a:off x="4611671" y="3073388"/>
              <a:ext cx="3600400" cy="193899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pl-PL" sz="2000" dirty="0">
                  <a:latin typeface="+mn-lt"/>
                </a:rPr>
                <a:t>3 kwietnia 1898 wynalazek Szczepanika znalazł się na okładce New York Timesa, gdzie został opisany jako urządzenie „do transmisji kolorowych promieni”</a:t>
              </a:r>
              <a:r>
                <a:rPr lang="en-US" sz="2000" dirty="0">
                  <a:latin typeface="+mn-lt"/>
                </a:rPr>
                <a:t>.</a:t>
              </a:r>
              <a:endParaRPr lang="pl-PL" sz="2000" dirty="0">
                <a:latin typeface="+mn-lt"/>
              </a:endParaRPr>
            </a:p>
          </p:txBody>
        </p:sp>
        <p:pic>
          <p:nvPicPr>
            <p:cNvPr id="16" name="Obraz 15" descr="Obraz zawierający tekst, Czcionka, zrzut ekranu, numer&#10;&#10;Zawartość wygenerowana przez AI może być niepoprawna.">
              <a:extLst>
                <a:ext uri="{FF2B5EF4-FFF2-40B4-BE49-F238E27FC236}">
                  <a16:creationId xmlns:a16="http://schemas.microsoft.com/office/drawing/2014/main" id="{834C1F18-791F-D570-AF60-9CFBBBD6638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66430" y="769132"/>
              <a:ext cx="1886762" cy="219752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075114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>
            <a:extLst>
              <a:ext uri="{FF2B5EF4-FFF2-40B4-BE49-F238E27FC236}">
                <a16:creationId xmlns:a16="http://schemas.microsoft.com/office/drawing/2014/main" id="{4C7F40C8-07E3-50B0-412B-DC261B033EA3}"/>
              </a:ext>
            </a:extLst>
          </p:cNvPr>
          <p:cNvSpPr txBox="1"/>
          <p:nvPr/>
        </p:nvSpPr>
        <p:spPr>
          <a:xfrm>
            <a:off x="2195736" y="0"/>
            <a:ext cx="4572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l-PL" sz="3200" b="1" dirty="0">
                <a:latin typeface="Arial" panose="020B0604020202020204" pitchFamily="34" charset="0"/>
                <a:cs typeface="Arial" panose="020B0604020202020204" pitchFamily="34" charset="0"/>
              </a:rPr>
              <a:t>Wynalazki</a:t>
            </a:r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9729B8ED-FAD3-E572-CD9B-9D638F46E592}"/>
              </a:ext>
            </a:extLst>
          </p:cNvPr>
          <p:cNvSpPr txBox="1"/>
          <p:nvPr/>
        </p:nvSpPr>
        <p:spPr>
          <a:xfrm>
            <a:off x="2195736" y="478482"/>
            <a:ext cx="4572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</a:t>
            </a:r>
            <a:r>
              <a:rPr lang="pl-PL" sz="28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amizelka kuloodporna</a:t>
            </a: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918E093D-396E-46B6-DB7F-54E5BB578B9A}"/>
              </a:ext>
            </a:extLst>
          </p:cNvPr>
          <p:cNvSpPr txBox="1"/>
          <p:nvPr/>
        </p:nvSpPr>
        <p:spPr>
          <a:xfrm>
            <a:off x="251520" y="963189"/>
            <a:ext cx="860444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latin typeface="+mn-lt"/>
              </a:rPr>
              <a:t>P</a:t>
            </a:r>
            <a:r>
              <a:rPr lang="pl-PL" sz="2000" dirty="0">
                <a:latin typeface="+mn-lt"/>
              </a:rPr>
              <a:t>rojekt własnej kamizelki kuloodpornej z roku 1901 </a:t>
            </a:r>
            <a:endParaRPr lang="en-US" sz="2000" dirty="0">
              <a:latin typeface="+mn-lt"/>
            </a:endParaRPr>
          </a:p>
          <a:p>
            <a:r>
              <a:rPr lang="pl-PL" sz="2000" dirty="0">
                <a:latin typeface="+mn-lt"/>
              </a:rPr>
              <a:t>(opatentował ją niemal w tym samym czasie inny Polak – Kazimierz Żegleń)</a:t>
            </a:r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C49C0646-352E-0F43-218A-E014E45A63B5}"/>
              </a:ext>
            </a:extLst>
          </p:cNvPr>
          <p:cNvSpPr txBox="1"/>
          <p:nvPr/>
        </p:nvSpPr>
        <p:spPr>
          <a:xfrm>
            <a:off x="2987824" y="2060848"/>
            <a:ext cx="5868144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2000" dirty="0">
                <a:latin typeface="+mn-lt"/>
              </a:rPr>
              <a:t>Wynalazek ten przyniósł Szczepanikowi sławę, ponieważ obronił przed śmiercią w zamachu króla hiszpańskiego </a:t>
            </a:r>
            <a:r>
              <a:rPr lang="pl-PL" sz="2000" dirty="0">
                <a:latin typeface="+mn-lt"/>
                <a:hlinkClick r:id="rId2" tooltip="Alfons XIII"/>
              </a:rPr>
              <a:t>Alfonsa XIII</a:t>
            </a:r>
            <a:r>
              <a:rPr lang="pl-PL" sz="2000" dirty="0">
                <a:latin typeface="+mn-lt"/>
              </a:rPr>
              <a:t>, </a:t>
            </a:r>
            <a:r>
              <a:rPr lang="en-US" sz="2000" dirty="0">
                <a:latin typeface="+mn-lt"/>
              </a:rPr>
              <a:t>z</a:t>
            </a:r>
            <a:r>
              <a:rPr lang="pl-PL" sz="2000" dirty="0">
                <a:latin typeface="+mn-lt"/>
              </a:rPr>
              <a:t>a co został uhonorowany wysokim odznaczeniem. – Orderem Izabeli Katolickiej w 1902</a:t>
            </a:r>
            <a:r>
              <a:rPr lang="en-US" sz="2000" dirty="0">
                <a:latin typeface="+mn-lt"/>
              </a:rPr>
              <a:t>.</a:t>
            </a:r>
            <a:endParaRPr lang="pl-PL" sz="2000" dirty="0">
              <a:latin typeface="+mn-lt"/>
            </a:endParaRPr>
          </a:p>
        </p:txBody>
      </p:sp>
      <p:pic>
        <p:nvPicPr>
          <p:cNvPr id="10" name="Obraz 9">
            <a:extLst>
              <a:ext uri="{FF2B5EF4-FFF2-40B4-BE49-F238E27FC236}">
                <a16:creationId xmlns:a16="http://schemas.microsoft.com/office/drawing/2014/main" id="{03A26C3A-D5E0-2555-42CE-49A6DE9204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6" y="1948556"/>
            <a:ext cx="1164702" cy="2171004"/>
          </a:xfrm>
          <a:prstGeom prst="rect">
            <a:avLst/>
          </a:prstGeom>
        </p:spPr>
      </p:pic>
      <p:sp>
        <p:nvSpPr>
          <p:cNvPr id="12" name="pole tekstowe 11">
            <a:extLst>
              <a:ext uri="{FF2B5EF4-FFF2-40B4-BE49-F238E27FC236}">
                <a16:creationId xmlns:a16="http://schemas.microsoft.com/office/drawing/2014/main" id="{0C5A334E-6E02-D533-1A49-278D37142607}"/>
              </a:ext>
            </a:extLst>
          </p:cNvPr>
          <p:cNvSpPr txBox="1"/>
          <p:nvPr/>
        </p:nvSpPr>
        <p:spPr>
          <a:xfrm>
            <a:off x="251520" y="4557308"/>
            <a:ext cx="5040560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2000" dirty="0">
                <a:latin typeface="+mn-lt"/>
              </a:rPr>
              <a:t>Podobnie zamierzał uczynić Mikołaj II, jednakże Szczepanik z pobudek patriotycznych odmówił przyjęcia orderu; zatem zamiast orderu car obdarował go złotym zegarkiem wysadzanym brylantami.</a:t>
            </a:r>
          </a:p>
        </p:txBody>
      </p:sp>
      <p:pic>
        <p:nvPicPr>
          <p:cNvPr id="13" name="Obraz 12">
            <a:extLst>
              <a:ext uri="{FF2B5EF4-FFF2-40B4-BE49-F238E27FC236}">
                <a16:creationId xmlns:a16="http://schemas.microsoft.com/office/drawing/2014/main" id="{9D0AEDAA-EC39-EC6D-59B9-75CD3E6388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96136" y="4113232"/>
            <a:ext cx="2165226" cy="2477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84494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ole tekstowe 9">
            <a:extLst>
              <a:ext uri="{FF2B5EF4-FFF2-40B4-BE49-F238E27FC236}">
                <a16:creationId xmlns:a16="http://schemas.microsoft.com/office/drawing/2014/main" id="{52E5D6AA-2DFA-DD72-C80E-E4C01C43F758}"/>
              </a:ext>
            </a:extLst>
          </p:cNvPr>
          <p:cNvSpPr txBox="1"/>
          <p:nvPr/>
        </p:nvSpPr>
        <p:spPr>
          <a:xfrm>
            <a:off x="2411760" y="0"/>
            <a:ext cx="4320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200" b="1" dirty="0">
                <a:latin typeface="Arial" panose="020B0604020202020204" pitchFamily="34" charset="0"/>
                <a:cs typeface="Arial" panose="020B0604020202020204" pitchFamily="34" charset="0"/>
              </a:rPr>
              <a:t>Tarnów</a:t>
            </a:r>
          </a:p>
        </p:txBody>
      </p:sp>
      <p:pic>
        <p:nvPicPr>
          <p:cNvPr id="13" name="Obraz 12">
            <a:extLst>
              <a:ext uri="{FF2B5EF4-FFF2-40B4-BE49-F238E27FC236}">
                <a16:creationId xmlns:a16="http://schemas.microsoft.com/office/drawing/2014/main" id="{12604FFD-B984-AF4E-426E-E1AD21E55D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422" y="645798"/>
            <a:ext cx="3320884" cy="2490663"/>
          </a:xfrm>
          <a:prstGeom prst="rect">
            <a:avLst/>
          </a:prstGeom>
        </p:spPr>
      </p:pic>
      <p:graphicFrame>
        <p:nvGraphicFramePr>
          <p:cNvPr id="22" name="Tabela 21">
            <a:extLst>
              <a:ext uri="{FF2B5EF4-FFF2-40B4-BE49-F238E27FC236}">
                <a16:creationId xmlns:a16="http://schemas.microsoft.com/office/drawing/2014/main" id="{BE60EDD1-B2A2-EBD3-5A67-FB94CB25A5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1060410"/>
              </p:ext>
            </p:extLst>
          </p:nvPr>
        </p:nvGraphicFramePr>
        <p:xfrm>
          <a:off x="4067944" y="645798"/>
          <a:ext cx="4751634" cy="6056593"/>
        </p:xfrm>
        <a:graphic>
          <a:graphicData uri="http://schemas.openxmlformats.org/drawingml/2006/table">
            <a:tbl>
              <a:tblPr firstRow="1" bandRow="1"/>
              <a:tblGrid>
                <a:gridCol w="1646154">
                  <a:extLst>
                    <a:ext uri="{9D8B030D-6E8A-4147-A177-3AD203B41FA5}">
                      <a16:colId xmlns:a16="http://schemas.microsoft.com/office/drawing/2014/main" val="2464176666"/>
                    </a:ext>
                  </a:extLst>
                </a:gridCol>
                <a:gridCol w="3105480">
                  <a:extLst>
                    <a:ext uri="{9D8B030D-6E8A-4147-A177-3AD203B41FA5}">
                      <a16:colId xmlns:a16="http://schemas.microsoft.com/office/drawing/2014/main" val="288015260"/>
                    </a:ext>
                  </a:extLst>
                </a:gridCol>
              </a:tblGrid>
              <a:tr h="1242282">
                <a:tc>
                  <a:txBody>
                    <a:bodyPr/>
                    <a:lstStyle/>
                    <a:p>
                      <a:pPr algn="ctr"/>
                      <a:r>
                        <a:rPr lang="pl-PL" sz="2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1900–1902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+mj-lt"/>
                        </a:rPr>
                        <a:t>P</a:t>
                      </a:r>
                      <a:r>
                        <a:rPr lang="pl-PL" sz="1800" dirty="0">
                          <a:latin typeface="+mj-lt"/>
                        </a:rPr>
                        <a:t>odczas służby wojskowej w Przemyślu, poznał swoją żonę Wandę, córkę lekarza powiatowego Zygmunta.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1839191"/>
                  </a:ext>
                </a:extLst>
              </a:tr>
              <a:tr h="953379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8/11/1902</a:t>
                      </a:r>
                      <a:endParaRPr lang="pl-PL" sz="20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+mj-lt"/>
                        </a:rPr>
                        <a:t>W</a:t>
                      </a:r>
                      <a:r>
                        <a:rPr lang="pl-PL" sz="1800" dirty="0">
                          <a:latin typeface="+mj-lt"/>
                        </a:rPr>
                        <a:t> tarnowskiej bazylice katedralnej poślubił Marię Hiacyntę Wandę Dzikowską.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6352463"/>
                  </a:ext>
                </a:extLst>
              </a:tr>
              <a:tr h="2397892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1902</a:t>
                      </a:r>
                      <a:endParaRPr lang="pl-PL" sz="20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dirty="0">
                          <a:latin typeface="+mj-lt"/>
                        </a:rPr>
                        <a:t>Przez pewien czas nowożeńcy mieszkali w kamienicy przy u</a:t>
                      </a:r>
                      <a:r>
                        <a:rPr lang="en-US" sz="1800" dirty="0">
                          <a:latin typeface="+mj-lt"/>
                        </a:rPr>
                        <a:t>l. Sowinskiego 11.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dirty="0">
                          <a:latin typeface="+mj-lt"/>
                        </a:rPr>
                        <a:t>W tym samym budynku miał własną pracownię, w której pracował nad fotografią barwną.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2791178"/>
                  </a:ext>
                </a:extLst>
              </a:tr>
              <a:tr h="1358002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1914</a:t>
                      </a:r>
                      <a:endParaRPr lang="pl-PL" sz="20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+mj-lt"/>
                        </a:rPr>
                        <a:t>O</a:t>
                      </a:r>
                      <a:r>
                        <a:rPr lang="pl-PL" sz="1800" dirty="0">
                          <a:latin typeface="+mj-lt"/>
                        </a:rPr>
                        <a:t>trzymali cały budynek</a:t>
                      </a:r>
                      <a:r>
                        <a:rPr lang="en-US" sz="1800" dirty="0">
                          <a:latin typeface="+mj-lt"/>
                        </a:rPr>
                        <a:t> przy ul. </a:t>
                      </a:r>
                      <a:r>
                        <a:rPr lang="pl-PL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Chopina 11</a:t>
                      </a:r>
                      <a:r>
                        <a:rPr lang="en-US" sz="1800" dirty="0">
                          <a:latin typeface="+mj-lt"/>
                        </a:rPr>
                        <a:t> </a:t>
                      </a:r>
                      <a:r>
                        <a:rPr lang="pl-PL" sz="1800" dirty="0">
                          <a:latin typeface="+mj-lt"/>
                        </a:rPr>
                        <a:t>jako prezent od ojca narzeczonej, gdzie małżonkowie zamieszkali na stałe</a:t>
                      </a:r>
                      <a:r>
                        <a:rPr lang="en-US" sz="1800" dirty="0">
                          <a:latin typeface="+mj-lt"/>
                        </a:rPr>
                        <a:t>.</a:t>
                      </a:r>
                      <a:endParaRPr lang="pl-PL" sz="18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967649"/>
                  </a:ext>
                </a:extLst>
              </a:tr>
            </a:tbl>
          </a:graphicData>
        </a:graphic>
      </p:graphicFrame>
      <p:pic>
        <p:nvPicPr>
          <p:cNvPr id="2" name="Obraz 1">
            <a:extLst>
              <a:ext uri="{FF2B5EF4-FFF2-40B4-BE49-F238E27FC236}">
                <a16:creationId xmlns:a16="http://schemas.microsoft.com/office/drawing/2014/main" id="{E1361EE5-C8D5-46AD-CF2E-5EF4C368B9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420" y="3721540"/>
            <a:ext cx="3320886" cy="2490664"/>
          </a:xfrm>
          <a:prstGeom prst="rect">
            <a:avLst/>
          </a:prstGeom>
        </p:spPr>
      </p:pic>
      <p:sp>
        <p:nvSpPr>
          <p:cNvPr id="3" name="pole tekstowe 2">
            <a:extLst>
              <a:ext uri="{FF2B5EF4-FFF2-40B4-BE49-F238E27FC236}">
                <a16:creationId xmlns:a16="http://schemas.microsoft.com/office/drawing/2014/main" id="{936EE023-B6E5-C9D0-3F36-981CEE6BB929}"/>
              </a:ext>
            </a:extLst>
          </p:cNvPr>
          <p:cNvSpPr txBox="1"/>
          <p:nvPr/>
        </p:nvSpPr>
        <p:spPr>
          <a:xfrm>
            <a:off x="324420" y="3113605"/>
            <a:ext cx="3320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800" dirty="0">
                <a:latin typeface="Colibry"/>
              </a:rPr>
              <a:t>u</a:t>
            </a:r>
            <a:r>
              <a:rPr lang="en-US" sz="1800" dirty="0">
                <a:latin typeface="Colibry"/>
              </a:rPr>
              <a:t>l. </a:t>
            </a:r>
            <a:r>
              <a:rPr lang="en-US" sz="1800" dirty="0">
                <a:latin typeface="Colibry"/>
                <a:ea typeface="Calibri" panose="020F0502020204030204" pitchFamily="34" charset="0"/>
                <a:cs typeface="Calibri" panose="020F0502020204030204" pitchFamily="34" charset="0"/>
              </a:rPr>
              <a:t>Sowinskiego</a:t>
            </a:r>
            <a:r>
              <a:rPr lang="en-US" sz="1800" dirty="0">
                <a:latin typeface="Colibry"/>
              </a:rPr>
              <a:t> 11</a:t>
            </a:r>
            <a:endParaRPr lang="pl-PL" sz="1800" dirty="0">
              <a:latin typeface="Colibry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EBC45222-1111-C21C-F350-ADD71297641C}"/>
              </a:ext>
            </a:extLst>
          </p:cNvPr>
          <p:cNvSpPr txBox="1"/>
          <p:nvPr/>
        </p:nvSpPr>
        <p:spPr>
          <a:xfrm>
            <a:off x="295760" y="6212202"/>
            <a:ext cx="33208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l-PL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ul. Chopina 11 </a:t>
            </a:r>
          </a:p>
        </p:txBody>
      </p:sp>
    </p:spTree>
    <p:extLst>
      <p:ext uri="{BB962C8B-B14F-4D97-AF65-F5344CB8AC3E}">
        <p14:creationId xmlns:p14="http://schemas.microsoft.com/office/powerpoint/2010/main" val="28360631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>
            <a:extLst>
              <a:ext uri="{FF2B5EF4-FFF2-40B4-BE49-F238E27FC236}">
                <a16:creationId xmlns:a16="http://schemas.microsoft.com/office/drawing/2014/main" id="{8E2A8BA2-2A53-9A59-A4CE-9AF74A9B3D65}"/>
              </a:ext>
            </a:extLst>
          </p:cNvPr>
          <p:cNvSpPr txBox="1"/>
          <p:nvPr/>
        </p:nvSpPr>
        <p:spPr>
          <a:xfrm>
            <a:off x="251520" y="584775"/>
            <a:ext cx="6696744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dirty="0"/>
              <a:t>W roku 1925 zachorował na raka wątroby; rok później, 18 kwietnia 1926 r., odszedł </a:t>
            </a:r>
            <a:r>
              <a:rPr lang="en-US" dirty="0"/>
              <a:t>w </a:t>
            </a:r>
            <a:r>
              <a:rPr lang="pl-PL" dirty="0"/>
              <a:t>Tarnowie.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dirty="0"/>
              <a:t>Został pochowany na </a:t>
            </a:r>
            <a:r>
              <a:rPr lang="en-US" dirty="0"/>
              <a:t>Starym Cmentarzu</a:t>
            </a:r>
            <a:r>
              <a:rPr lang="pl-PL" dirty="0"/>
              <a:t> w grobowcu rodziny Dzikowskich.</a:t>
            </a:r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8BDEAF72-AA4B-CC3E-4721-53FDDF1B9A65}"/>
              </a:ext>
            </a:extLst>
          </p:cNvPr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l-PL" sz="3200" b="1" dirty="0">
                <a:latin typeface="Arial" panose="020B0604020202020204" pitchFamily="34" charset="0"/>
                <a:cs typeface="Arial" panose="020B0604020202020204" pitchFamily="34" charset="0"/>
              </a:rPr>
              <a:t>Zakończenie</a:t>
            </a:r>
            <a:r>
              <a:rPr lang="pl-PL" sz="3200" b="1" dirty="0">
                <a:latin typeface="+mn-lt"/>
              </a:rPr>
              <a:t> drogi</a:t>
            </a:r>
          </a:p>
        </p:txBody>
      </p:sp>
      <p:pic>
        <p:nvPicPr>
          <p:cNvPr id="6" name="Obraz 5">
            <a:extLst>
              <a:ext uri="{FF2B5EF4-FFF2-40B4-BE49-F238E27FC236}">
                <a16:creationId xmlns:a16="http://schemas.microsoft.com/office/drawing/2014/main" id="{7E72B6EB-C0AE-7DC3-F66D-2728C6B754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2841203"/>
            <a:ext cx="2787275" cy="3260531"/>
          </a:xfrm>
          <a:prstGeom prst="rect">
            <a:avLst/>
          </a:prstGeom>
        </p:spPr>
      </p:pic>
      <p:sp>
        <p:nvSpPr>
          <p:cNvPr id="8" name="pole tekstowe 7">
            <a:extLst>
              <a:ext uri="{FF2B5EF4-FFF2-40B4-BE49-F238E27FC236}">
                <a16:creationId xmlns:a16="http://schemas.microsoft.com/office/drawing/2014/main" id="{07CC140E-5B44-FE3C-BA12-82B11588B13A}"/>
              </a:ext>
            </a:extLst>
          </p:cNvPr>
          <p:cNvSpPr txBox="1"/>
          <p:nvPr/>
        </p:nvSpPr>
        <p:spPr>
          <a:xfrm>
            <a:off x="899591" y="6101734"/>
            <a:ext cx="2787275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l-PL" sz="11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Grób Jana Szczepanika na Starym Cmentarzu w Tarnowie</a:t>
            </a:r>
            <a:r>
              <a:rPr lang="en-US" sz="11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pl-PL" sz="1100" i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Obraz 8">
            <a:extLst>
              <a:ext uri="{FF2B5EF4-FFF2-40B4-BE49-F238E27FC236}">
                <a16:creationId xmlns:a16="http://schemas.microsoft.com/office/drawing/2014/main" id="{12204127-D7B5-A18A-D438-47367CF315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6056" y="2852936"/>
            <a:ext cx="3168352" cy="2127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08527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>
            <a:extLst>
              <a:ext uri="{FF2B5EF4-FFF2-40B4-BE49-F238E27FC236}">
                <a16:creationId xmlns:a16="http://schemas.microsoft.com/office/drawing/2014/main" id="{49E2C604-D3AA-0E6B-2E8F-6B98D3C8C65A}"/>
              </a:ext>
            </a:extLst>
          </p:cNvPr>
          <p:cNvSpPr txBox="1"/>
          <p:nvPr/>
        </p:nvSpPr>
        <p:spPr>
          <a:xfrm>
            <a:off x="0" y="3029"/>
            <a:ext cx="9144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l-PL" sz="3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Upamiętnienie</a:t>
            </a:r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7E660EBD-9274-1632-8AAF-066B6FEC3FC0}"/>
              </a:ext>
            </a:extLst>
          </p:cNvPr>
          <p:cNvSpPr txBox="1"/>
          <p:nvPr/>
        </p:nvSpPr>
        <p:spPr>
          <a:xfrm>
            <a:off x="251520" y="587804"/>
            <a:ext cx="8640960" cy="61863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pl-PL" sz="2200" b="0" i="0" dirty="0">
                <a:effectLst/>
                <a:latin typeface="Colibry"/>
              </a:rPr>
              <a:t>Jan Szczepanik jest patronem szkół w Łodzi, Krośnie I</a:t>
            </a:r>
            <a:endParaRPr lang="en-US" sz="2200" dirty="0">
              <a:latin typeface="Colibry"/>
            </a:endParaRPr>
          </a:p>
          <a:p>
            <a:pPr algn="l"/>
            <a:r>
              <a:rPr lang="en-US" sz="2200" b="0" i="0" dirty="0">
                <a:effectLst/>
                <a:latin typeface="Colibry"/>
              </a:rPr>
              <a:t>     </a:t>
            </a:r>
            <a:r>
              <a:rPr lang="pl-PL" sz="2200" b="0" i="0" dirty="0">
                <a:effectLst/>
                <a:latin typeface="Colibry"/>
              </a:rPr>
              <a:t>Tarnowie oraz ulic w Tarnowie, Krośnie, Warszawie i Korczynie.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pl-PL" sz="2200" b="0" i="0" dirty="0">
                <a:effectLst/>
                <a:latin typeface="Colibry"/>
              </a:rPr>
              <a:t>Od 2003 r. w Tarnowie działa Fundacja im. Jana Szczepanika, której</a:t>
            </a:r>
            <a:r>
              <a:rPr lang="en-US" sz="2200" dirty="0">
                <a:latin typeface="Colibry"/>
              </a:rPr>
              <a:t>        </a:t>
            </a:r>
            <a:r>
              <a:rPr lang="pl-PL" sz="2200" b="0" i="0" dirty="0">
                <a:effectLst/>
                <a:latin typeface="Colibry"/>
              </a:rPr>
              <a:t>głównym celem jest popularyzacja postaci patrona. Od 2010 r. wydaj</a:t>
            </a:r>
            <a:r>
              <a:rPr lang="en-US" sz="2200" b="0" i="0" dirty="0">
                <a:effectLst/>
                <a:latin typeface="Colibry"/>
              </a:rPr>
              <a:t>e</a:t>
            </a:r>
            <a:r>
              <a:rPr lang="pl-PL" sz="2200" b="0" i="0" dirty="0">
                <a:effectLst/>
                <a:latin typeface="Colibry"/>
              </a:rPr>
              <a:t>publikacje z serii </a:t>
            </a:r>
            <a:r>
              <a:rPr lang="pl-PL" sz="2200" b="0" i="1" dirty="0">
                <a:solidFill>
                  <a:schemeClr val="accent1"/>
                </a:solidFill>
                <a:effectLst/>
                <a:latin typeface="Colibry"/>
              </a:rPr>
              <a:t>Biblioteka Fundacji </a:t>
            </a:r>
            <a:r>
              <a:rPr lang="pl-PL" sz="2200" b="0" i="1" dirty="0">
                <a:effectLst/>
                <a:latin typeface="Colibry"/>
              </a:rPr>
              <a:t>im. </a:t>
            </a:r>
            <a:r>
              <a:rPr lang="pl-PL" sz="2200" b="0" i="1" dirty="0">
                <a:solidFill>
                  <a:schemeClr val="accent1"/>
                </a:solidFill>
                <a:effectLst/>
                <a:latin typeface="Colibry"/>
              </a:rPr>
              <a:t>Jana Szczepanika</a:t>
            </a:r>
            <a:r>
              <a:rPr lang="pl-PL" sz="2200" b="0" i="0" dirty="0">
                <a:effectLst/>
                <a:latin typeface="Colibry"/>
              </a:rPr>
              <a:t>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pl-PL" sz="2200" b="0" i="0" dirty="0">
                <a:effectLst/>
                <a:latin typeface="Colibry"/>
              </a:rPr>
              <a:t>W Tarnowie znajdują się pomniki wynalazcy, autorstwa Michała Poręby: jeden na placu obok szkoły, której jest patronem, drugi na grobowcu na Starym Cmentarzu.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pl-PL" sz="2200" b="0" i="0" dirty="0">
                <a:effectLst/>
                <a:latin typeface="Colibry"/>
              </a:rPr>
              <a:t>W 2013 r. BM Production z Krakowa nakręciło film dokumentalny</a:t>
            </a:r>
            <a:r>
              <a:rPr lang="pl-PL" sz="2200" b="0" i="0" dirty="0">
                <a:solidFill>
                  <a:schemeClr val="accent1"/>
                </a:solidFill>
                <a:effectLst/>
                <a:latin typeface="Colibry"/>
              </a:rPr>
              <a:t> </a:t>
            </a:r>
            <a:r>
              <a:rPr lang="pl-PL" sz="2200" b="0" i="1" dirty="0">
                <a:solidFill>
                  <a:schemeClr val="accent1"/>
                </a:solidFill>
                <a:effectLst/>
                <a:latin typeface="Colibry"/>
              </a:rPr>
              <a:t>Galicyjski Geniusz</a:t>
            </a:r>
            <a:r>
              <a:rPr lang="pl-PL" sz="2200" b="0" i="0" dirty="0">
                <a:effectLst/>
                <a:latin typeface="Colibry"/>
              </a:rPr>
              <a:t>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pl-PL" sz="2200" b="0" i="0" dirty="0">
                <a:effectLst/>
                <a:latin typeface="Colibry"/>
              </a:rPr>
              <a:t>24 listopada 1975 w </a:t>
            </a:r>
            <a:r>
              <a:rPr lang="pl-PL" sz="2200" b="0" i="0" u="none" strike="noStrike" dirty="0">
                <a:effectLst/>
                <a:latin typeface="Colibry"/>
                <a:hlinkClick r:id="rId2" tooltip="Warszawa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Warszawie</a:t>
            </a:r>
            <a:r>
              <a:rPr lang="pl-PL" sz="2200" b="0" i="0" dirty="0">
                <a:effectLst/>
                <a:latin typeface="Colibry"/>
              </a:rPr>
              <a:t> jednej z ulic na terenie obecnej dzielnicy </a:t>
            </a:r>
            <a:r>
              <a:rPr lang="pl-PL" sz="2200" b="0" i="0" u="none" strike="noStrike" dirty="0">
                <a:effectLst/>
                <a:latin typeface="Colibry"/>
                <a:hlinkClick r:id="rId3" tooltip="Targówek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Targówek</a:t>
            </a:r>
            <a:r>
              <a:rPr lang="pl-PL" sz="2200" b="0" i="0" dirty="0">
                <a:effectLst/>
                <a:latin typeface="Colibry"/>
              </a:rPr>
              <a:t> zostało nadanie imię Jana Szczepanika.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pl-PL" sz="2200" b="0" i="0" dirty="0">
                <a:effectLst/>
                <a:latin typeface="Colibry"/>
              </a:rPr>
              <a:t>17 czerwca 2012 otwarto wystawę „Jan Szczepanik – polski Edison” w </a:t>
            </a:r>
            <a:r>
              <a:rPr lang="pl-PL" sz="2200" b="0" i="0" u="none" strike="noStrike" dirty="0">
                <a:effectLst/>
                <a:latin typeface="Colibry"/>
                <a:hlinkClick r:id="rId4" tooltip="Narodowe Muzeum Techniki w Warszawi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Narodowym Muzeum Techniki w Warszawie</a:t>
            </a:r>
            <a:r>
              <a:rPr lang="pl-PL" sz="2200" b="0" i="0" dirty="0">
                <a:effectLst/>
                <a:latin typeface="Colibry"/>
              </a:rPr>
              <a:t>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pl-PL" sz="2200" b="0" i="0" dirty="0">
                <a:effectLst/>
                <a:latin typeface="Colibry"/>
              </a:rPr>
              <a:t>W 2011 r. Poczta Polska wydała znaczek pocztowy z Janem </a:t>
            </a:r>
            <a:r>
              <a:rPr lang="pl-PL" sz="2200" b="0" i="0" dirty="0">
                <a:solidFill>
                  <a:schemeClr val="accent1"/>
                </a:solidFill>
                <a:effectLst/>
                <a:latin typeface="Colibry"/>
              </a:rPr>
              <a:t>Szczepanikiem</a:t>
            </a:r>
            <a:r>
              <a:rPr lang="pl-PL" sz="2200" b="0" i="0" dirty="0">
                <a:effectLst/>
                <a:latin typeface="Colibry"/>
              </a:rPr>
              <a:t> oraz modelem kamery filmowej.</a:t>
            </a:r>
            <a:endParaRPr lang="en-US" sz="2200" b="0" i="0" dirty="0">
              <a:effectLst/>
              <a:latin typeface="Colibry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pl-PL" sz="2200" b="0" i="0" u="none" strike="noStrike" dirty="0">
                <a:effectLst/>
                <a:latin typeface="Colibry"/>
                <a:hlinkClick r:id="rId5" tooltip="Telewizja Polska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Telewizja Polska</a:t>
            </a:r>
            <a:r>
              <a:rPr lang="pl-PL" sz="2200" b="0" i="0" dirty="0">
                <a:effectLst/>
                <a:latin typeface="Colibry"/>
              </a:rPr>
              <a:t> wyprodukowała serial dokumentalny </a:t>
            </a:r>
            <a:r>
              <a:rPr lang="pl-PL" sz="2200" b="0" i="1" u="none" strike="noStrike" dirty="0">
                <a:solidFill>
                  <a:schemeClr val="accent1"/>
                </a:solidFill>
                <a:effectLst/>
                <a:latin typeface="Colibry"/>
                <a:hlinkClick r:id="rId6" tooltip="Geniusze i marzycie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Geniusze i </a:t>
            </a:r>
            <a:r>
              <a:rPr lang="en-US" sz="2200" b="0" i="1" u="none" strike="noStrike" dirty="0">
                <a:solidFill>
                  <a:schemeClr val="accent1"/>
                </a:solidFill>
                <a:effectLst/>
                <a:latin typeface="Colibry"/>
                <a:hlinkClick r:id="rId6" tooltip="Geniusze i marzycie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    </a:t>
            </a:r>
            <a:r>
              <a:rPr lang="pl-PL" sz="2200" b="0" i="1" u="none" strike="noStrike" dirty="0">
                <a:solidFill>
                  <a:schemeClr val="accent1"/>
                </a:solidFill>
                <a:effectLst/>
                <a:latin typeface="Colibry"/>
                <a:hlinkClick r:id="rId6" tooltip="Geniusze i marzycie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marzyciele</a:t>
            </a:r>
            <a:r>
              <a:rPr lang="pl-PL" sz="2200" b="0" i="0" dirty="0">
                <a:effectLst/>
                <a:latin typeface="Colibry"/>
              </a:rPr>
              <a:t> – Szczepanik był bohaterem szóstego odcinka.</a:t>
            </a:r>
          </a:p>
        </p:txBody>
      </p:sp>
    </p:spTree>
    <p:extLst>
      <p:ext uri="{BB962C8B-B14F-4D97-AF65-F5344CB8AC3E}">
        <p14:creationId xmlns:p14="http://schemas.microsoft.com/office/powerpoint/2010/main" val="28997010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1DAE22-479D-392D-E201-83D9B03003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id="{5FAA6A1C-5B28-5A6B-362A-F84D167427BD}"/>
              </a:ext>
            </a:extLst>
          </p:cNvPr>
          <p:cNvSpPr txBox="1"/>
          <p:nvPr/>
        </p:nvSpPr>
        <p:spPr>
          <a:xfrm>
            <a:off x="791580" y="2492896"/>
            <a:ext cx="756084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200" dirty="0">
                <a:latin typeface="+mj-lt"/>
              </a:rPr>
              <a:t>Podsumowując: Jan Szczepanik pozostaje jednym z najwybitniejszych wynalazców swojej epoki, a jego praca i pasja nadal inspirują kolejne pokolenia.</a:t>
            </a:r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36791CDF-3621-D4C2-4D1A-5E0ED231B0C2}"/>
              </a:ext>
            </a:extLst>
          </p:cNvPr>
          <p:cNvSpPr txBox="1"/>
          <p:nvPr/>
        </p:nvSpPr>
        <p:spPr>
          <a:xfrm>
            <a:off x="0" y="692696"/>
            <a:ext cx="9144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l-PL" sz="3200" b="1" dirty="0">
                <a:latin typeface="Arial" panose="020B0604020202020204" pitchFamily="34" charset="0"/>
                <a:cs typeface="Arial" panose="020B0604020202020204" pitchFamily="34" charset="0"/>
              </a:rPr>
              <a:t>Dziękuję za uwagę i poświęcony czas</a:t>
            </a:r>
          </a:p>
        </p:txBody>
      </p:sp>
    </p:spTree>
    <p:extLst>
      <p:ext uri="{BB962C8B-B14F-4D97-AF65-F5344CB8AC3E}">
        <p14:creationId xmlns:p14="http://schemas.microsoft.com/office/powerpoint/2010/main" val="6209381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20688"/>
          </a:xfrm>
        </p:spPr>
        <p:txBody>
          <a:bodyPr>
            <a:normAutofit/>
          </a:bodyPr>
          <a:lstStyle/>
          <a:p>
            <a:r>
              <a:rPr lang="pl-PL" sz="3200" b="1" dirty="0">
                <a:latin typeface="Arial" panose="020B0604020202020204" pitchFamily="34" charset="0"/>
                <a:cs typeface="Arial" panose="020B0604020202020204" pitchFamily="34" charset="0"/>
              </a:rPr>
              <a:t>Źródła</a:t>
            </a:r>
            <a:endParaRPr lang="en-GB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7BAE3C5E-4ABB-F561-FE9D-0BB9B47D2D68}"/>
              </a:ext>
            </a:extLst>
          </p:cNvPr>
          <p:cNvSpPr txBox="1"/>
          <p:nvPr/>
        </p:nvSpPr>
        <p:spPr>
          <a:xfrm>
            <a:off x="323528" y="692696"/>
            <a:ext cx="8496944" cy="58785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pl-PL" dirty="0">
                <a:hlinkClick r:id="rId3"/>
              </a:rPr>
              <a:t>https://pl.wikipedia.org/wiki/Jan_Szczepanik</a:t>
            </a:r>
            <a:endParaRPr lang="en-US" dirty="0"/>
          </a:p>
          <a:p>
            <a:pPr>
              <a:spcBef>
                <a:spcPts val="600"/>
              </a:spcBef>
            </a:pPr>
            <a:r>
              <a:rPr lang="pl-PL" dirty="0">
                <a:latin typeface="+mn-lt"/>
                <a:hlinkClick r:id="rId4"/>
              </a:rPr>
              <a:t>https</a:t>
            </a:r>
            <a:r>
              <a:rPr lang="pl-PL" dirty="0">
                <a:hlinkClick r:id="rId4"/>
              </a:rPr>
              <a:t>://encyklopedia.pwn.pl/haslo/Szczepanik-Jan;3982680.html</a:t>
            </a:r>
            <a:endParaRPr lang="en-US" dirty="0"/>
          </a:p>
          <a:p>
            <a:pPr>
              <a:spcBef>
                <a:spcPts val="600"/>
              </a:spcBef>
            </a:pPr>
            <a:r>
              <a:rPr lang="pl-PL" dirty="0"/>
              <a:t>https://www.youtube.com/watch?v=j68AGe7VqN4</a:t>
            </a:r>
          </a:p>
          <a:p>
            <a:pPr>
              <a:spcBef>
                <a:spcPts val="600"/>
              </a:spcBef>
            </a:pPr>
            <a:r>
              <a:rPr lang="pl-PL" dirty="0"/>
              <a:t>https://apw.ee.pw.edu.pl/tresc/sylw/szczep/szczepanik.htm</a:t>
            </a:r>
          </a:p>
          <a:p>
            <a:pPr>
              <a:spcBef>
                <a:spcPts val="600"/>
              </a:spcBef>
            </a:pPr>
            <a:r>
              <a:rPr lang="pl-PL" dirty="0"/>
              <a:t>https://pl.wikipedia.org/wiki/Tarn%C3%B3w</a:t>
            </a:r>
          </a:p>
          <a:p>
            <a:pPr>
              <a:spcBef>
                <a:spcPts val="600"/>
              </a:spcBef>
            </a:pPr>
            <a:r>
              <a:rPr lang="en-US" dirty="0">
                <a:hlinkClick r:id="rId5"/>
              </a:rPr>
              <a:t>https://www.google.com/search?q=Orderem+Izabeli+Katolickiej&amp;oq=Orderem+Izabeli+Katolickiej+&amp;gs_lcrp=EgZjaHJvbWUyBggAEEUYOdIBCDUzMzdqMGo3qAIIsAIB8QUc7vN5IvxwhfEFHO7zeSL8cIU&amp;sourceid=chrome&amp;ie=UTF-8</a:t>
            </a:r>
            <a:endParaRPr lang="en-US" dirty="0"/>
          </a:p>
          <a:p>
            <a:pPr>
              <a:spcBef>
                <a:spcPts val="600"/>
              </a:spcBef>
            </a:pPr>
            <a:r>
              <a:rPr lang="en-US" dirty="0">
                <a:hlinkClick r:id="rId6"/>
              </a:rPr>
              <a:t>https://przystanekhistoria.pl/pa2/teksty/91409,Jan-Szczepanik-Edison-z-Galicji.html</a:t>
            </a:r>
            <a:endParaRPr lang="en-US" dirty="0"/>
          </a:p>
          <a:p>
            <a:pPr>
              <a:spcBef>
                <a:spcPts val="600"/>
              </a:spcBef>
            </a:pPr>
            <a:r>
              <a:rPr lang="en-US" dirty="0">
                <a:hlinkClick r:id="rId7"/>
              </a:rPr>
              <a:t>https://deon.pl/inteligentne-zycie/polski-edison,159489</a:t>
            </a:r>
            <a:endParaRPr lang="en-US" dirty="0"/>
          </a:p>
          <a:p>
            <a:pPr>
              <a:spcBef>
                <a:spcPts val="600"/>
              </a:spcBef>
            </a:pPr>
            <a:r>
              <a:rPr lang="en-US" dirty="0">
                <a:hlinkClick r:id="rId8"/>
              </a:rPr>
              <a:t>https://www.zso.tarnow.pl/index.php/w-wolnym-czasie/archiwum-artykulow/item/2035-95-rocznica-smierci-jana-szczepanika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48014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0" y="115888"/>
            <a:ext cx="9144000" cy="609600"/>
          </a:xfrm>
        </p:spPr>
        <p:txBody>
          <a:bodyPr>
            <a:normAutofit fontScale="90000"/>
          </a:bodyPr>
          <a:lstStyle/>
          <a:p>
            <a:r>
              <a:rPr lang="pl-PL" sz="3600" b="1" dirty="0">
                <a:latin typeface="Arial" pitchFamily="34" charset="0"/>
              </a:rPr>
              <a:t>Informacja w pigułce</a:t>
            </a:r>
            <a:endParaRPr lang="en-GB" sz="3600" b="1" dirty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7171" name="Text Box 1027"/>
          <p:cNvSpPr txBox="1">
            <a:spLocks noChangeArrowheads="1"/>
          </p:cNvSpPr>
          <p:nvPr/>
        </p:nvSpPr>
        <p:spPr bwMode="auto">
          <a:xfrm>
            <a:off x="3843395" y="1052736"/>
            <a:ext cx="4896544" cy="5847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90513" indent="-290513">
              <a:spcBef>
                <a:spcPts val="0"/>
              </a:spcBef>
              <a:buFont typeface="Arial" pitchFamily="34" charset="0"/>
              <a:buChar char="•"/>
            </a:pPr>
            <a:r>
              <a:rPr lang="pl-PL" dirty="0">
                <a:latin typeface="Colibri"/>
                <a:cs typeface="Arial" panose="020B0604020202020204" pitchFamily="34" charset="0"/>
              </a:rPr>
              <a:t>Polski nauczyciel, wynalazca zwany „polskim Edisonem” i „galicyjskim geniuszem”.</a:t>
            </a:r>
          </a:p>
          <a:p>
            <a:pPr marL="290513" indent="-290513">
              <a:spcBef>
                <a:spcPts val="0"/>
              </a:spcBef>
              <a:buFont typeface="Arial" pitchFamily="34" charset="0"/>
              <a:buChar char="•"/>
            </a:pPr>
            <a:r>
              <a:rPr lang="pl-PL" dirty="0">
                <a:latin typeface="Colibri"/>
                <a:cs typeface="Arial" panose="020B0604020202020204" pitchFamily="34" charset="0"/>
              </a:rPr>
              <a:t>Był samoukiem w dziedzinie techniki.</a:t>
            </a:r>
          </a:p>
          <a:p>
            <a:pPr marL="290513" indent="-290513">
              <a:spcBef>
                <a:spcPts val="0"/>
              </a:spcBef>
              <a:buFont typeface="Arial" pitchFamily="34" charset="0"/>
              <a:buChar char="•"/>
            </a:pPr>
            <a:r>
              <a:rPr lang="pl-PL" dirty="0">
                <a:latin typeface="Colibri"/>
                <a:cs typeface="Arial" panose="020B0604020202020204" pitchFamily="34" charset="0"/>
              </a:rPr>
              <a:t>Autor 50 wynalazków</a:t>
            </a:r>
            <a:r>
              <a:rPr lang="en-US" dirty="0">
                <a:latin typeface="Colibri"/>
                <a:cs typeface="Arial" panose="020B0604020202020204" pitchFamily="34" charset="0"/>
              </a:rPr>
              <a:t> m.in. </a:t>
            </a:r>
            <a:r>
              <a:rPr lang="pl-PL" dirty="0">
                <a:latin typeface="Colibri"/>
                <a:cs typeface="Arial" panose="020B0604020202020204" pitchFamily="34" charset="0"/>
              </a:rPr>
              <a:t>:</a:t>
            </a:r>
          </a:p>
          <a:p>
            <a:pPr marL="747713" lvl="1" indent="-290513">
              <a:spcBef>
                <a:spcPts val="0"/>
              </a:spcBef>
              <a:buFont typeface="Courier New" pitchFamily="49" charset="0"/>
              <a:buChar char="o"/>
            </a:pPr>
            <a:r>
              <a:rPr lang="pl-PL" sz="1600" dirty="0">
                <a:latin typeface="Colibri"/>
                <a:cs typeface="Arial" panose="020B0604020202020204" pitchFamily="34" charset="0"/>
              </a:rPr>
              <a:t>KAMIZELKA KULOODPORNA</a:t>
            </a:r>
          </a:p>
          <a:p>
            <a:pPr marL="747713" lvl="1" indent="-290513">
              <a:spcBef>
                <a:spcPts val="0"/>
              </a:spcBef>
              <a:buFont typeface="Courier New" pitchFamily="49" charset="0"/>
              <a:buChar char="o"/>
            </a:pPr>
            <a:r>
              <a:rPr lang="pl-PL" sz="1600" dirty="0">
                <a:latin typeface="Colibri"/>
                <a:cs typeface="Arial" panose="020B0604020202020204" pitchFamily="34" charset="0"/>
              </a:rPr>
              <a:t>MASZYNA TKACKA</a:t>
            </a:r>
          </a:p>
          <a:p>
            <a:pPr marL="290513" indent="-290513">
              <a:spcBef>
                <a:spcPts val="0"/>
              </a:spcBef>
              <a:buFont typeface="Arial" pitchFamily="34" charset="0"/>
              <a:buChar char="•"/>
            </a:pPr>
            <a:r>
              <a:rPr lang="pl-PL" dirty="0">
                <a:latin typeface="Colibri"/>
                <a:cs typeface="Arial" panose="020B0604020202020204" pitchFamily="34" charset="0"/>
              </a:rPr>
              <a:t>Autor kilkuset opatentowanych pomysłów technicznych z dziedziny fotografii barwnej, tkactwa czy telewizji:</a:t>
            </a:r>
          </a:p>
          <a:p>
            <a:pPr marL="747713" lvl="1" indent="-290513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pl-PL" sz="1600" dirty="0">
                <a:latin typeface="Colibri"/>
                <a:cs typeface="Arial" panose="020B0604020202020204" pitchFamily="34" charset="0"/>
              </a:rPr>
              <a:t>TELEKTROSKOP oraz FILMBARWNY</a:t>
            </a:r>
          </a:p>
          <a:p>
            <a:pPr marL="747713" lvl="1" indent="-290513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pl-PL" sz="1600" dirty="0">
                <a:latin typeface="Colibri"/>
                <a:cs typeface="Arial" panose="020B0604020202020204" pitchFamily="34" charset="0"/>
              </a:rPr>
              <a:t>FOTOGRAFIA BARWNA</a:t>
            </a:r>
          </a:p>
          <a:p>
            <a:pPr marL="1257300" lvl="2" indent="-342900">
              <a:spcBef>
                <a:spcPts val="0"/>
              </a:spcBef>
              <a:buFont typeface="Courier New" panose="02070309020205020404" pitchFamily="49" charset="0"/>
              <a:buChar char="o"/>
            </a:pPr>
            <a:endParaRPr lang="pl-PL" dirty="0"/>
          </a:p>
          <a:p>
            <a:pPr marL="290513" indent="-290513">
              <a:spcBef>
                <a:spcPts val="0"/>
              </a:spcBef>
              <a:buFont typeface="Arial" pitchFamily="34" charset="0"/>
              <a:buChar char="•"/>
            </a:pPr>
            <a:endParaRPr lang="pl-PL" dirty="0"/>
          </a:p>
          <a:p>
            <a:pPr marL="290513" indent="-290513">
              <a:spcBef>
                <a:spcPts val="0"/>
              </a:spcBef>
              <a:buFont typeface="Arial" pitchFamily="34" charset="0"/>
              <a:buChar char="•"/>
            </a:pPr>
            <a:endParaRPr lang="pl-PL" sz="2200" dirty="0">
              <a:latin typeface="Arial" pitchFamily="34" charset="0"/>
            </a:endParaRPr>
          </a:p>
        </p:txBody>
      </p:sp>
      <p:grpSp>
        <p:nvGrpSpPr>
          <p:cNvPr id="2" name="Grupa 1">
            <a:extLst>
              <a:ext uri="{FF2B5EF4-FFF2-40B4-BE49-F238E27FC236}">
                <a16:creationId xmlns:a16="http://schemas.microsoft.com/office/drawing/2014/main" id="{5FA0C2C1-C3AC-C507-6A94-A114C64D58DE}"/>
              </a:ext>
            </a:extLst>
          </p:cNvPr>
          <p:cNvGrpSpPr/>
          <p:nvPr/>
        </p:nvGrpSpPr>
        <p:grpSpPr>
          <a:xfrm>
            <a:off x="404061" y="1052736"/>
            <a:ext cx="3079293" cy="5289019"/>
            <a:chOff x="404061" y="731108"/>
            <a:chExt cx="3079293" cy="5289019"/>
          </a:xfrm>
        </p:grpSpPr>
        <p:sp>
          <p:nvSpPr>
            <p:cNvPr id="7174" name="pole tekstowe 8"/>
            <p:cNvSpPr txBox="1">
              <a:spLocks noChangeArrowheads="1"/>
            </p:cNvSpPr>
            <p:nvPr/>
          </p:nvSpPr>
          <p:spPr bwMode="auto">
            <a:xfrm>
              <a:off x="1115616" y="5589240"/>
              <a:ext cx="1656184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pl-PL" sz="2200" b="1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1872-1926</a:t>
              </a:r>
              <a:endParaRPr lang="en-GB" sz="22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2050" name="Picture 2" descr="Polski Edison - Jan Szczepanik">
              <a:extLst>
                <a:ext uri="{FF2B5EF4-FFF2-40B4-BE49-F238E27FC236}">
                  <a16:creationId xmlns:a16="http://schemas.microsoft.com/office/drawing/2014/main" id="{D94A76A8-3D46-73F7-4D1C-5549FFEC919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4061" y="731108"/>
              <a:ext cx="3079293" cy="47540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txBody>
          <a:bodyPr>
            <a:normAutofit fontScale="90000"/>
          </a:bodyPr>
          <a:lstStyle/>
          <a:p>
            <a:r>
              <a:rPr lang="pl-PL" sz="3900" b="1" dirty="0">
                <a:latin typeface="Arial" pitchFamily="34" charset="0"/>
              </a:rPr>
              <a:t>Polska</a:t>
            </a:r>
            <a:r>
              <a:rPr lang="pl-PL" sz="3600" b="1" dirty="0">
                <a:latin typeface="Arial" pitchFamily="34" charset="0"/>
              </a:rPr>
              <a:t> - kalendarium</a:t>
            </a:r>
            <a:endParaRPr lang="en-GB" sz="3600" b="1" dirty="0">
              <a:solidFill>
                <a:schemeClr val="tx1"/>
              </a:solidFill>
              <a:latin typeface="Arial" pitchFamily="34" charset="0"/>
            </a:endParaRPr>
          </a:p>
        </p:txBody>
      </p:sp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id="{C88938DD-5D0C-4F25-F9EC-33A739C436C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6150509"/>
              </p:ext>
            </p:extLst>
          </p:nvPr>
        </p:nvGraphicFramePr>
        <p:xfrm>
          <a:off x="179512" y="609600"/>
          <a:ext cx="8784976" cy="6076352"/>
        </p:xfrm>
        <a:graphic>
          <a:graphicData uri="http://schemas.openxmlformats.org/drawingml/2006/table">
            <a:tbl>
              <a:tblPr/>
              <a:tblGrid>
                <a:gridCol w="1584176">
                  <a:extLst>
                    <a:ext uri="{9D8B030D-6E8A-4147-A177-3AD203B41FA5}">
                      <a16:colId xmlns:a16="http://schemas.microsoft.com/office/drawing/2014/main" val="1687413232"/>
                    </a:ext>
                  </a:extLst>
                </a:gridCol>
                <a:gridCol w="7200800">
                  <a:extLst>
                    <a:ext uri="{9D8B030D-6E8A-4147-A177-3AD203B41FA5}">
                      <a16:colId xmlns:a16="http://schemas.microsoft.com/office/drawing/2014/main" val="1565914626"/>
                    </a:ext>
                  </a:extLst>
                </a:gridCol>
              </a:tblGrid>
              <a:tr h="387946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2000" b="1" kern="1200" dirty="0"/>
                        <a:t>1870-1918 (</a:t>
                      </a:r>
                      <a:r>
                        <a:rPr lang="pl-PL" sz="2000" b="1" dirty="0"/>
                        <a:t>Rozwój nauki i kultury pod zaborami</a:t>
                      </a:r>
                      <a:r>
                        <a:rPr lang="pl-PL" sz="2000" b="1" kern="1200" dirty="0"/>
                        <a:t>, rozwój ruchów narodowych)</a:t>
                      </a:r>
                      <a:endParaRPr lang="en-GB" sz="2000" b="1" kern="1200" dirty="0"/>
                    </a:p>
                  </a:txBody>
                  <a:tcPr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2000" b="1" kern="1200" dirty="0"/>
                    </a:p>
                  </a:txBody>
                  <a:tcPr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7537711"/>
                  </a:ext>
                </a:extLst>
              </a:tr>
              <a:tr h="401248">
                <a:tc>
                  <a:txBody>
                    <a:bodyPr/>
                    <a:lstStyle/>
                    <a:p>
                      <a:r>
                        <a:rPr lang="pl-PL" dirty="0"/>
                        <a:t>1873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/>
                        <a:t>Kryzys gospodarczy w Europie</a:t>
                      </a:r>
                      <a:endParaRPr lang="pl-PL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7571795"/>
                  </a:ext>
                </a:extLst>
              </a:tr>
              <a:tr h="401248">
                <a:tc>
                  <a:txBody>
                    <a:bodyPr/>
                    <a:lstStyle/>
                    <a:p>
                      <a:r>
                        <a:rPr lang="pl-PL" dirty="0"/>
                        <a:t>1880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/>
                        <a:t>Rozwój fotografii i chemii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9469676"/>
                  </a:ext>
                </a:extLst>
              </a:tr>
              <a:tr h="401248">
                <a:tc>
                  <a:txBody>
                    <a:bodyPr/>
                    <a:lstStyle/>
                    <a:p>
                      <a:r>
                        <a:rPr lang="pl-PL" dirty="0"/>
                        <a:t>1882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/>
                        <a:t>Elektryczność wchodzi do powszechnego użytku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3364607"/>
                  </a:ext>
                </a:extLst>
              </a:tr>
              <a:tr h="401248">
                <a:tc>
                  <a:txBody>
                    <a:bodyPr/>
                    <a:lstStyle/>
                    <a:p>
                      <a:r>
                        <a:rPr lang="pl-PL" dirty="0"/>
                        <a:t>1890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/>
                        <a:t>Dynamiczny rozwój przemysłu włókienniczego w Galicji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273522"/>
                  </a:ext>
                </a:extLst>
              </a:tr>
              <a:tr h="401248">
                <a:tc>
                  <a:txBody>
                    <a:bodyPr/>
                    <a:lstStyle/>
                    <a:p>
                      <a:r>
                        <a:rPr lang="pl-PL" dirty="0"/>
                        <a:t>1895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Bracia Lumière prezentują pierwsze kino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0715370"/>
                  </a:ext>
                </a:extLst>
              </a:tr>
              <a:tr h="387946">
                <a:tc gridSpan="2">
                  <a:txBody>
                    <a:bodyPr/>
                    <a:lstStyle/>
                    <a:p>
                      <a:pPr algn="ctr"/>
                      <a:r>
                        <a:rPr lang="pl-PL" sz="2000" b="1" dirty="0"/>
                        <a:t>1900-1920 (Rozwój technologii i początek I wojny światowej)</a:t>
                      </a:r>
                    </a:p>
                  </a:txBody>
                  <a:tcPr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pl-PL" sz="2000" b="1" dirty="0"/>
                    </a:p>
                  </a:txBody>
                  <a:tcPr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5611160"/>
                  </a:ext>
                </a:extLst>
              </a:tr>
              <a:tr h="401248">
                <a:tc>
                  <a:txBody>
                    <a:bodyPr/>
                    <a:lstStyle/>
                    <a:p>
                      <a:r>
                        <a:rPr lang="pl-PL" dirty="0"/>
                        <a:t>1900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/>
                        <a:t>Początek XX wieku – Wielki boom techniczny</a:t>
                      </a:r>
                      <a:endParaRPr lang="pl-PL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401540"/>
                  </a:ext>
                </a:extLst>
              </a:tr>
              <a:tr h="62668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/>
                        <a:t>1896–1898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/>
                        <a:t>Rozkwit zakładów fotograficznych we Lwowie i Krakowie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3974223"/>
                  </a:ext>
                </a:extLst>
              </a:tr>
              <a:tr h="40124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/>
                        <a:t>1905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/>
                        <a:t>Rewolucja w Rosji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4284381"/>
                  </a:ext>
                </a:extLst>
              </a:tr>
              <a:tr h="401248">
                <a:tc>
                  <a:txBody>
                    <a:bodyPr/>
                    <a:lstStyle/>
                    <a:p>
                      <a:r>
                        <a:rPr lang="pl-PL" dirty="0"/>
                        <a:t>1906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/>
                        <a:t>Wzrost zapotrzebowania na ochronę balistyczną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1341500"/>
                  </a:ext>
                </a:extLst>
              </a:tr>
              <a:tr h="419276">
                <a:tc>
                  <a:txBody>
                    <a:bodyPr/>
                    <a:lstStyle/>
                    <a:p>
                      <a:r>
                        <a:rPr lang="pl-PL" dirty="0"/>
                        <a:t>1910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/>
                        <a:t>Rozwój telegrafii, optyki i transmisji obrazu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5884368"/>
                  </a:ext>
                </a:extLst>
              </a:tr>
              <a:tr h="626682">
                <a:tc>
                  <a:txBody>
                    <a:bodyPr/>
                    <a:lstStyle/>
                    <a:p>
                      <a:r>
                        <a:rPr lang="pl-PL" dirty="0"/>
                        <a:t>1914–1918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/>
                        <a:t>I wojna światowa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3604424"/>
                  </a:ext>
                </a:extLst>
              </a:tr>
              <a:tr h="401248">
                <a:tc>
                  <a:txBody>
                    <a:bodyPr/>
                    <a:lstStyle/>
                    <a:p>
                      <a:r>
                        <a:rPr lang="pl-PL" dirty="0"/>
                        <a:t>1918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Rozpad Austro-Węgier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7105719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id="{39FE318C-7F65-451F-1AA6-FFC040B8CE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6142849"/>
              </p:ext>
            </p:extLst>
          </p:nvPr>
        </p:nvGraphicFramePr>
        <p:xfrm>
          <a:off x="160156" y="764704"/>
          <a:ext cx="8823688" cy="5904656"/>
        </p:xfrm>
        <a:graphic>
          <a:graphicData uri="http://schemas.openxmlformats.org/drawingml/2006/table">
            <a:tbl>
              <a:tblPr firstRow="1" bandRow="1"/>
              <a:tblGrid>
                <a:gridCol w="1819556">
                  <a:extLst>
                    <a:ext uri="{9D8B030D-6E8A-4147-A177-3AD203B41FA5}">
                      <a16:colId xmlns:a16="http://schemas.microsoft.com/office/drawing/2014/main" val="1737562368"/>
                    </a:ext>
                  </a:extLst>
                </a:gridCol>
                <a:gridCol w="7004132">
                  <a:extLst>
                    <a:ext uri="{9D8B030D-6E8A-4147-A177-3AD203B41FA5}">
                      <a16:colId xmlns:a16="http://schemas.microsoft.com/office/drawing/2014/main" val="3473489101"/>
                    </a:ext>
                  </a:extLst>
                </a:gridCol>
              </a:tblGrid>
              <a:tr h="503694">
                <a:tc gridSpan="2">
                  <a:txBody>
                    <a:bodyPr/>
                    <a:lstStyle/>
                    <a:p>
                      <a:pPr algn="ctr"/>
                      <a:r>
                        <a:rPr lang="pl-PL" sz="2000" b="1" dirty="0"/>
                        <a:t>1920-1926 (Czasy powojenne)</a:t>
                      </a:r>
                    </a:p>
                  </a:txBody>
                  <a:tcPr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4908973"/>
                  </a:ext>
                </a:extLst>
              </a:tr>
              <a:tr h="1400250">
                <a:tc>
                  <a:txBody>
                    <a:bodyPr/>
                    <a:lstStyle/>
                    <a:p>
                      <a:r>
                        <a:rPr lang="pl-PL" dirty="0"/>
                        <a:t>1920–1923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Kryzys powojenny w Europie (Problemy finansowe utrudniają rozwój nowych technologii i patentów.)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317467"/>
                  </a:ext>
                </a:extLst>
              </a:tr>
              <a:tr h="2000356">
                <a:tc>
                  <a:txBody>
                    <a:bodyPr/>
                    <a:lstStyle/>
                    <a:p>
                      <a:r>
                        <a:rPr lang="pl-PL" dirty="0"/>
                        <a:t>1921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Postęp w druku i fotografii kolorowej (Intensywny rozwój technologii obrazu, zbieżny z jego zainteresowaniami.)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2020263"/>
                  </a:ext>
                </a:extLst>
              </a:tr>
              <a:tr h="2000356">
                <a:tc>
                  <a:txBody>
                    <a:bodyPr/>
                    <a:lstStyle/>
                    <a:p>
                      <a:r>
                        <a:rPr lang="pl-PL" dirty="0"/>
                        <a:t>1926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Stabilizacja Polski po reformach Piłsudskiego (Początek okresu sprzyjającego rozwojowi nauki i techniki — jednak w tym samym roku Szczepanik umiera.)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1085206"/>
                  </a:ext>
                </a:extLst>
              </a:tr>
            </a:tbl>
          </a:graphicData>
        </a:graphic>
      </p:graphicFrame>
      <p:sp>
        <p:nvSpPr>
          <p:cNvPr id="3" name="Rectangle 1026">
            <a:extLst>
              <a:ext uri="{FF2B5EF4-FFF2-40B4-BE49-F238E27FC236}">
                <a16:creationId xmlns:a16="http://schemas.microsoft.com/office/drawing/2014/main" id="{09AFC49A-DA20-3643-9708-F30C178BF4BE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0"/>
            <a:ext cx="9144000" cy="764704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pl-PL" sz="3600" b="1" dirty="0">
                <a:latin typeface="Arial" pitchFamily="34" charset="0"/>
              </a:rPr>
              <a:t>Polska - kalendarium</a:t>
            </a:r>
            <a:endParaRPr lang="en-GB" sz="3600" b="1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87781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txBody>
          <a:bodyPr>
            <a:normAutofit fontScale="90000"/>
          </a:bodyPr>
          <a:lstStyle/>
          <a:p>
            <a:r>
              <a:rPr lang="pl-PL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Szczepanik</a:t>
            </a:r>
            <a:r>
              <a:rPr lang="pl-PL" sz="3600" b="1" dirty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pl-PL" sz="3600" b="1" dirty="0">
                <a:latin typeface="Arial" pitchFamily="34" charset="0"/>
              </a:rPr>
              <a:t>-  kalendarium </a:t>
            </a:r>
            <a:endParaRPr lang="en-GB" sz="3600" b="1" dirty="0">
              <a:solidFill>
                <a:schemeClr val="tx1"/>
              </a:solidFill>
              <a:latin typeface="Arial" pitchFamily="34" charset="0"/>
            </a:endParaRPr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2578921"/>
              </p:ext>
            </p:extLst>
          </p:nvPr>
        </p:nvGraphicFramePr>
        <p:xfrm>
          <a:off x="251520" y="738048"/>
          <a:ext cx="8640960" cy="5753162"/>
        </p:xfrm>
        <a:graphic>
          <a:graphicData uri="http://schemas.openxmlformats.org/drawingml/2006/table">
            <a:tbl>
              <a:tblPr/>
              <a:tblGrid>
                <a:gridCol w="15121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287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1249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latin typeface="+mn-lt"/>
                          <a:ea typeface="Calibri"/>
                          <a:cs typeface="Times New Roman"/>
                        </a:rPr>
                        <a:t>1872/06/13</a:t>
                      </a:r>
                    </a:p>
                  </a:txBody>
                  <a:tcPr marL="38845" marR="388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6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Nieślubny syn Marianny, w </a:t>
                      </a:r>
                      <a:r>
                        <a:rPr lang="pl-PL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Rudnikach</a:t>
                      </a:r>
                      <a:r>
                        <a:rPr lang="pl-PL" sz="16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k. </a:t>
                      </a:r>
                      <a:r>
                        <a:rPr lang="pl-PL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Mościsk</a:t>
                      </a:r>
                      <a:endParaRPr lang="en-US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8845" marR="388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849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/>
                        <a:t>1873</a:t>
                      </a:r>
                      <a:endParaRPr lang="pl-PL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845" marR="388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/>
                        <a:t>P</a:t>
                      </a:r>
                      <a:r>
                        <a:rPr lang="pl-PL" sz="1600" dirty="0"/>
                        <a:t>o śmierci ojca wychowywany przez ciotkę Marię Dziewońską w Krośnie.</a:t>
                      </a:r>
                      <a:endParaRPr lang="pl-PL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845" marR="388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7565">
                <a:tc>
                  <a:txBody>
                    <a:bodyPr/>
                    <a:lstStyle/>
                    <a:p>
                      <a:pPr algn="ctr"/>
                      <a:r>
                        <a:rPr lang="pl-PL" sz="1600" dirty="0"/>
                        <a:t>1878–1885</a:t>
                      </a:r>
                    </a:p>
                  </a:txBody>
                  <a:tcPr marL="38845" marR="388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U</a:t>
                      </a:r>
                      <a:r>
                        <a:rPr lang="pl-PL" sz="1600" dirty="0"/>
                        <a:t>częszczał do pojezuickiej szkoły ludowej w Krośnie.</a:t>
                      </a:r>
                    </a:p>
                  </a:txBody>
                  <a:tcPr marL="38845" marR="388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5128">
                <a:tc>
                  <a:txBody>
                    <a:bodyPr/>
                    <a:lstStyle/>
                    <a:p>
                      <a:pPr algn="ctr"/>
                      <a:r>
                        <a:rPr lang="pl-PL" sz="1600" dirty="0"/>
                        <a:t>1885–1888</a:t>
                      </a:r>
                    </a:p>
                  </a:txBody>
                  <a:tcPr marL="38845" marR="388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</a:t>
                      </a:r>
                      <a:r>
                        <a:rPr lang="pl-PL" sz="1600" dirty="0"/>
                        <a:t>auka w Gimnazjum w Jaśle.</a:t>
                      </a:r>
                    </a:p>
                    <a:p>
                      <a:r>
                        <a:rPr lang="en-US" sz="1100" dirty="0"/>
                        <a:t>(</a:t>
                      </a:r>
                      <a:r>
                        <a:rPr lang="pl-PL" sz="1100" dirty="0"/>
                        <a:t>Koledzy: Stanisław Szymański, Józef Kolbusz, Stanisław Sieradzki, Kasper Wojnar.</a:t>
                      </a:r>
                      <a:r>
                        <a:rPr lang="en-US" sz="1100" dirty="0"/>
                        <a:t>)</a:t>
                      </a:r>
                      <a:endParaRPr lang="pl-PL" sz="1100" dirty="0"/>
                    </a:p>
                  </a:txBody>
                  <a:tcPr marL="38845" marR="388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6830">
                <a:tc>
                  <a:txBody>
                    <a:bodyPr/>
                    <a:lstStyle/>
                    <a:p>
                      <a:pPr algn="ctr"/>
                      <a:r>
                        <a:rPr lang="pl-PL" sz="1600" dirty="0"/>
                        <a:t>1887–1890</a:t>
                      </a:r>
                    </a:p>
                  </a:txBody>
                  <a:tcPr marL="38845" marR="388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</a:t>
                      </a:r>
                      <a:r>
                        <a:rPr lang="pl-PL" sz="1600" dirty="0"/>
                        <a:t>auczyciel wspomagający w szkole w Bączalu Dolnym.</a:t>
                      </a:r>
                    </a:p>
                  </a:txBody>
                  <a:tcPr marL="38845" marR="388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pl-PL" sz="1600" dirty="0"/>
                        <a:t>1888–1892</a:t>
                      </a:r>
                    </a:p>
                  </a:txBody>
                  <a:tcPr marL="38845" marR="388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</a:t>
                      </a:r>
                      <a:r>
                        <a:rPr lang="pl-PL" sz="1600" dirty="0"/>
                        <a:t>auka w seminarium nauczycielskim w Krakowie.</a:t>
                      </a:r>
                    </a:p>
                  </a:txBody>
                  <a:tcPr marL="38845" marR="388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17565">
                <a:tc>
                  <a:txBody>
                    <a:bodyPr/>
                    <a:lstStyle/>
                    <a:p>
                      <a:pPr algn="ctr"/>
                      <a:r>
                        <a:rPr lang="pl-PL" sz="1600" dirty="0"/>
                        <a:t>9</a:t>
                      </a:r>
                      <a:r>
                        <a:rPr lang="en-US" sz="1600" dirty="0"/>
                        <a:t>/06/</a:t>
                      </a:r>
                      <a:r>
                        <a:rPr lang="pl-PL" sz="1600" dirty="0"/>
                        <a:t>1892</a:t>
                      </a:r>
                    </a:p>
                  </a:txBody>
                  <a:tcPr marL="38845" marR="388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Z</a:t>
                      </a:r>
                      <a:r>
                        <a:rPr lang="pl-PL" sz="1600" dirty="0"/>
                        <a:t>danie matury.</a:t>
                      </a:r>
                    </a:p>
                  </a:txBody>
                  <a:tcPr marL="38845" marR="388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512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/>
                        <a:t>1892–1896</a:t>
                      </a:r>
                      <a:endParaRPr lang="pl-PL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845" marR="388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/>
                        <a:t>P</a:t>
                      </a:r>
                      <a:r>
                        <a:rPr lang="pl-PL" sz="1600" dirty="0"/>
                        <a:t>raca jako nauczyciel w okolicach Krosna: Potok, Korczyna, Lubatówka oraz w podkrakowskiej Luboczy.</a:t>
                      </a:r>
                      <a:endParaRPr lang="pl-PL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845" marR="388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175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/>
                        <a:t>1896</a:t>
                      </a:r>
                      <a:endParaRPr lang="pl-PL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845" marR="388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/>
                        <a:t>P</a:t>
                      </a:r>
                      <a:r>
                        <a:rPr lang="pl-PL" sz="1600" dirty="0"/>
                        <a:t>rzeprowadza się do Krakowa; rozpoczyna współpracę z przedsiębiorcą Ludwikiem Klejmanem, co pozwala mu w pełni zająć się wynalazczością.</a:t>
                      </a:r>
                      <a:endParaRPr lang="pl-PL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845" marR="388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175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/>
                        <a:t>8 </a:t>
                      </a:r>
                      <a:r>
                        <a:rPr lang="en-US" sz="1600" dirty="0"/>
                        <a:t>/11/</a:t>
                      </a:r>
                      <a:r>
                        <a:rPr lang="pl-PL" sz="1600" dirty="0"/>
                        <a:t>1902</a:t>
                      </a:r>
                      <a:endParaRPr lang="pl-PL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845" marR="388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6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Ś</a:t>
                      </a:r>
                      <a:r>
                        <a:rPr lang="pl-PL" sz="1600" dirty="0"/>
                        <a:t>lub z Marią Hiacyntą Wandą Dzikowską w Tarnowie.</a:t>
                      </a:r>
                      <a:endParaRPr lang="pl-PL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845" marR="388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175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600" b="0" dirty="0"/>
                        <a:t>1904 </a:t>
                      </a:r>
                      <a:endParaRPr lang="pl-PL" sz="16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845" marR="388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/>
                        <a:t>P</a:t>
                      </a:r>
                      <a:r>
                        <a:rPr lang="pl-PL" sz="1600" dirty="0"/>
                        <a:t>rzeprowadzka do Wiednia, gdzie Szczepanik współpracuje z kilkoma biurami technicznymi.</a:t>
                      </a:r>
                      <a:endParaRPr lang="pl-PL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845" marR="388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241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/>
                        <a:t>1904</a:t>
                      </a:r>
                      <a:endParaRPr lang="pl-PL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845" marR="388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/>
                        <a:t>N</a:t>
                      </a:r>
                      <a:r>
                        <a:rPr lang="pl-PL" sz="1600" dirty="0"/>
                        <a:t>arodziny syna Andrzeja (1907).</a:t>
                      </a:r>
                      <a:endParaRPr lang="pl-PL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845" marR="388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3512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19</a:t>
                      </a:r>
                      <a:r>
                        <a:rPr lang="uk-UA" sz="1600" dirty="0"/>
                        <a:t>06</a:t>
                      </a:r>
                      <a:endParaRPr lang="pl-PL" sz="1600" dirty="0"/>
                    </a:p>
                  </a:txBody>
                  <a:tcPr marL="38845" marR="388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R</a:t>
                      </a:r>
                      <a:r>
                        <a:rPr lang="pl-PL" sz="1600" dirty="0"/>
                        <a:t>odzina na stałe zamieszkuje w Tarnowie.</a:t>
                      </a:r>
                    </a:p>
                  </a:txBody>
                  <a:tcPr marL="38845" marR="388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3512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/>
                        <a:t>19</a:t>
                      </a:r>
                      <a:r>
                        <a:rPr lang="en-US" sz="1600" dirty="0"/>
                        <a:t>06</a:t>
                      </a:r>
                      <a:endParaRPr lang="pl-PL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845" marR="388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/>
                        <a:t>N</a:t>
                      </a:r>
                      <a:r>
                        <a:rPr lang="pl-PL" sz="1600" dirty="0"/>
                        <a:t>arodziny syna Zbigniewa (1969).</a:t>
                      </a:r>
                      <a:endParaRPr lang="pl-PL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845" marR="388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3512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/>
                        <a:t>1908</a:t>
                      </a:r>
                      <a:endParaRPr lang="pl-PL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845" marR="388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/>
                        <a:t>N</a:t>
                      </a:r>
                      <a:r>
                        <a:rPr lang="pl-PL" sz="1600" dirty="0"/>
                        <a:t>arodziny syna Bogdana (1978).</a:t>
                      </a:r>
                      <a:endParaRPr lang="pl-PL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845" marR="388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175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/>
                        <a:t>1912</a:t>
                      </a:r>
                      <a:endParaRPr lang="pl-PL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845" marR="388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/>
                        <a:t>N</a:t>
                      </a:r>
                      <a:r>
                        <a:rPr lang="pl-PL" sz="1600" dirty="0"/>
                        <a:t>arodziny syna Bogusława (1942).</a:t>
                      </a:r>
                      <a:endParaRPr lang="pl-PL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845" marR="388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175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/>
                        <a:t>1914</a:t>
                      </a:r>
                      <a:endParaRPr lang="pl-PL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845" marR="388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/>
                        <a:t>N</a:t>
                      </a:r>
                      <a:r>
                        <a:rPr lang="pl-PL" sz="1600" dirty="0"/>
                        <a:t>arodziny córki Marii (2005).</a:t>
                      </a:r>
                      <a:endParaRPr lang="pl-PL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845" marR="388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3512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18/04/1926</a:t>
                      </a:r>
                      <a:endParaRPr lang="pl-PL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845" marR="388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b="0" i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Jan Szczepanik zmarł</a:t>
                      </a:r>
                      <a:r>
                        <a:rPr lang="en-US" sz="1600" b="0" i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z powodu raka </a:t>
                      </a:r>
                      <a:r>
                        <a:rPr lang="pl-PL" sz="1600" b="0" i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wątroby</a:t>
                      </a:r>
                      <a:r>
                        <a:rPr lang="uk-UA" sz="1600" b="0" i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lang="pl-PL" sz="1600" b="0" i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w Tarnowie. Został pochowany na </a:t>
                      </a:r>
                      <a:r>
                        <a:rPr lang="pl-PL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Starym Cmentarzu</a:t>
                      </a:r>
                      <a:r>
                        <a:rPr lang="pl-PL" sz="1600" b="0" i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 w grobowcu rodziny Dzikowskich.</a:t>
                      </a:r>
                      <a:endParaRPr lang="pl-PL" sz="16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38845" marR="388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id="{3CC07080-18D1-5696-060A-5BEB5F1E87C2}"/>
              </a:ext>
            </a:extLst>
          </p:cNvPr>
          <p:cNvSpPr txBox="1"/>
          <p:nvPr/>
        </p:nvSpPr>
        <p:spPr>
          <a:xfrm>
            <a:off x="0" y="-7702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pl-PL" sz="3200" b="1" dirty="0">
                <a:latin typeface="Arial" panose="020B0604020202020204" pitchFamily="34" charset="0"/>
                <a:cs typeface="Arial" panose="020B0604020202020204" pitchFamily="34" charset="0"/>
              </a:rPr>
              <a:t>owarzysze</a:t>
            </a:r>
            <a:r>
              <a:rPr lang="pl-PL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pl-PL" sz="2800" b="1" dirty="0">
                <a:latin typeface="Arial" panose="020B0604020202020204" pitchFamily="34" charset="0"/>
                <a:cs typeface="Arial" panose="020B0604020202020204" pitchFamily="34" charset="0"/>
              </a:rPr>
              <a:t>zieciństwa</a:t>
            </a:r>
          </a:p>
        </p:txBody>
      </p:sp>
      <p:grpSp>
        <p:nvGrpSpPr>
          <p:cNvPr id="17" name="Grupa 16">
            <a:extLst>
              <a:ext uri="{FF2B5EF4-FFF2-40B4-BE49-F238E27FC236}">
                <a16:creationId xmlns:a16="http://schemas.microsoft.com/office/drawing/2014/main" id="{A2B28A32-3CFE-3277-F259-28A02EC592AD}"/>
              </a:ext>
            </a:extLst>
          </p:cNvPr>
          <p:cNvGrpSpPr/>
          <p:nvPr/>
        </p:nvGrpSpPr>
        <p:grpSpPr>
          <a:xfrm>
            <a:off x="576351" y="681115"/>
            <a:ext cx="3012769" cy="5881947"/>
            <a:chOff x="538900" y="692085"/>
            <a:chExt cx="3012769" cy="5881947"/>
          </a:xfrm>
        </p:grpSpPr>
        <p:sp>
          <p:nvSpPr>
            <p:cNvPr id="3" name="pole tekstowe 2">
              <a:extLst>
                <a:ext uri="{FF2B5EF4-FFF2-40B4-BE49-F238E27FC236}">
                  <a16:creationId xmlns:a16="http://schemas.microsoft.com/office/drawing/2014/main" id="{C6464B99-DE72-C72F-DE15-821E98C5FEA4}"/>
                </a:ext>
              </a:extLst>
            </p:cNvPr>
            <p:cNvSpPr txBox="1"/>
            <p:nvPr/>
          </p:nvSpPr>
          <p:spPr>
            <a:xfrm>
              <a:off x="539712" y="2504433"/>
              <a:ext cx="299862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18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hlinkClick r:id="rId2" tooltip="Franciszek Mirandola"/>
                </a:rPr>
                <a:t>Franciszek Pik zw. Mirandola</a:t>
              </a:r>
              <a:endParaRPr lang="pl-PL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1026" name="Picture 2" descr="Ilustracja">
              <a:extLst>
                <a:ext uri="{FF2B5EF4-FFF2-40B4-BE49-F238E27FC236}">
                  <a16:creationId xmlns:a16="http://schemas.microsoft.com/office/drawing/2014/main" id="{1B45AF63-16E3-7532-0075-BB7C604F5C4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02908" y="733876"/>
              <a:ext cx="1370645" cy="17928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pole tekstowe 8">
              <a:extLst>
                <a:ext uri="{FF2B5EF4-FFF2-40B4-BE49-F238E27FC236}">
                  <a16:creationId xmlns:a16="http://schemas.microsoft.com/office/drawing/2014/main" id="{AE97079C-6F6F-7A2D-493E-FE25FF15D542}"/>
                </a:ext>
              </a:extLst>
            </p:cNvPr>
            <p:cNvSpPr txBox="1"/>
            <p:nvPr/>
          </p:nvSpPr>
          <p:spPr>
            <a:xfrm>
              <a:off x="538900" y="2857568"/>
              <a:ext cx="3006756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pl-PL" sz="16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6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P</a:t>
              </a:r>
              <a:r>
                <a:rPr lang="pl-PL" sz="16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isarz, poeta i tłumacz okresu Młodej Polski</a:t>
              </a:r>
            </a:p>
          </p:txBody>
        </p:sp>
        <p:sp>
          <p:nvSpPr>
            <p:cNvPr id="4" name="pole tekstowe 3">
              <a:extLst>
                <a:ext uri="{FF2B5EF4-FFF2-40B4-BE49-F238E27FC236}">
                  <a16:creationId xmlns:a16="http://schemas.microsoft.com/office/drawing/2014/main" id="{2E80D4F0-3FC8-9EFA-39C6-03A394CE252D}"/>
                </a:ext>
              </a:extLst>
            </p:cNvPr>
            <p:cNvSpPr txBox="1"/>
            <p:nvPr/>
          </p:nvSpPr>
          <p:spPr>
            <a:xfrm>
              <a:off x="538900" y="5455165"/>
              <a:ext cx="30066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1800" dirty="0">
                  <a:latin typeface="+mj-lt"/>
                  <a:hlinkClick r:id="rId4" tooltip="Eugeniusz Romer"/>
                </a:rPr>
                <a:t>Eugeniusz Romer</a:t>
              </a:r>
              <a:endParaRPr lang="pl-PL" sz="1800" dirty="0">
                <a:latin typeface="+mj-lt"/>
              </a:endParaRPr>
            </a:p>
          </p:txBody>
        </p:sp>
        <p:pic>
          <p:nvPicPr>
            <p:cNvPr id="10" name="Obraz 9">
              <a:extLst>
                <a:ext uri="{FF2B5EF4-FFF2-40B4-BE49-F238E27FC236}">
                  <a16:creationId xmlns:a16="http://schemas.microsoft.com/office/drawing/2014/main" id="{F79420D6-FA56-67D3-53CF-B3DEB0F8308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363661" y="3747267"/>
              <a:ext cx="1370645" cy="1792803"/>
            </a:xfrm>
            <a:prstGeom prst="rect">
              <a:avLst/>
            </a:prstGeom>
          </p:spPr>
        </p:pic>
        <p:sp>
          <p:nvSpPr>
            <p:cNvPr id="12" name="pole tekstowe 11">
              <a:extLst>
                <a:ext uri="{FF2B5EF4-FFF2-40B4-BE49-F238E27FC236}">
                  <a16:creationId xmlns:a16="http://schemas.microsoft.com/office/drawing/2014/main" id="{CA8BEA54-FEB1-1ECA-ED38-563A606C75A2}"/>
                </a:ext>
              </a:extLst>
            </p:cNvPr>
            <p:cNvSpPr txBox="1"/>
            <p:nvPr/>
          </p:nvSpPr>
          <p:spPr>
            <a:xfrm>
              <a:off x="546299" y="5723804"/>
              <a:ext cx="3005370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6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G</a:t>
              </a:r>
              <a:r>
                <a:rPr lang="pl-PL" sz="16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eograf, kartograf i geopolityk, twórca nowoczesnej kartografii polskiej</a:t>
              </a:r>
            </a:p>
          </p:txBody>
        </p:sp>
        <p:sp>
          <p:nvSpPr>
            <p:cNvPr id="7" name="Prostokąt 6">
              <a:extLst>
                <a:ext uri="{FF2B5EF4-FFF2-40B4-BE49-F238E27FC236}">
                  <a16:creationId xmlns:a16="http://schemas.microsoft.com/office/drawing/2014/main" id="{754EBFDE-3D9D-AF6F-E5E6-998817036705}"/>
                </a:ext>
              </a:extLst>
            </p:cNvPr>
            <p:cNvSpPr/>
            <p:nvPr/>
          </p:nvSpPr>
          <p:spPr>
            <a:xfrm>
              <a:off x="539552" y="692085"/>
              <a:ext cx="3005370" cy="2857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8" name="Prostokąt 7">
              <a:extLst>
                <a:ext uri="{FF2B5EF4-FFF2-40B4-BE49-F238E27FC236}">
                  <a16:creationId xmlns:a16="http://schemas.microsoft.com/office/drawing/2014/main" id="{2C0B0F4A-E60E-D587-1E7C-884A9A4D84F7}"/>
                </a:ext>
              </a:extLst>
            </p:cNvPr>
            <p:cNvSpPr/>
            <p:nvPr/>
          </p:nvSpPr>
          <p:spPr>
            <a:xfrm>
              <a:off x="539552" y="3717032"/>
              <a:ext cx="3005370" cy="2857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grpSp>
        <p:nvGrpSpPr>
          <p:cNvPr id="22" name="Grupa 21">
            <a:extLst>
              <a:ext uri="{FF2B5EF4-FFF2-40B4-BE49-F238E27FC236}">
                <a16:creationId xmlns:a16="http://schemas.microsoft.com/office/drawing/2014/main" id="{B7035746-D0AC-2AB7-1F8F-69E1E5C17F69}"/>
              </a:ext>
            </a:extLst>
          </p:cNvPr>
          <p:cNvGrpSpPr/>
          <p:nvPr/>
        </p:nvGrpSpPr>
        <p:grpSpPr>
          <a:xfrm>
            <a:off x="5509091" y="692085"/>
            <a:ext cx="3058558" cy="5881947"/>
            <a:chOff x="5592171" y="692085"/>
            <a:chExt cx="3058558" cy="5881947"/>
          </a:xfrm>
        </p:grpSpPr>
        <p:sp>
          <p:nvSpPr>
            <p:cNvPr id="5" name="pole tekstowe 4">
              <a:extLst>
                <a:ext uri="{FF2B5EF4-FFF2-40B4-BE49-F238E27FC236}">
                  <a16:creationId xmlns:a16="http://schemas.microsoft.com/office/drawing/2014/main" id="{30889A2A-A0B1-9399-766C-5399E8FBF925}"/>
                </a:ext>
              </a:extLst>
            </p:cNvPr>
            <p:cNvSpPr txBox="1"/>
            <p:nvPr/>
          </p:nvSpPr>
          <p:spPr>
            <a:xfrm>
              <a:off x="5592171" y="5414982"/>
              <a:ext cx="301211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18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hlinkClick r:id="rId6" tooltip="Jan Romer"/>
                </a:rPr>
                <a:t>Jan Romer</a:t>
              </a:r>
              <a:endParaRPr lang="pl-PL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13" name="Obraz 12">
              <a:extLst>
                <a:ext uri="{FF2B5EF4-FFF2-40B4-BE49-F238E27FC236}">
                  <a16:creationId xmlns:a16="http://schemas.microsoft.com/office/drawing/2014/main" id="{2C7C6BC4-714C-1752-9D7D-6FFA02B65C5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462028" y="3747267"/>
              <a:ext cx="1370645" cy="1735744"/>
            </a:xfrm>
            <a:prstGeom prst="rect">
              <a:avLst/>
            </a:prstGeom>
          </p:spPr>
        </p:pic>
        <p:sp>
          <p:nvSpPr>
            <p:cNvPr id="15" name="pole tekstowe 14">
              <a:extLst>
                <a:ext uri="{FF2B5EF4-FFF2-40B4-BE49-F238E27FC236}">
                  <a16:creationId xmlns:a16="http://schemas.microsoft.com/office/drawing/2014/main" id="{8F37E80B-3295-5AC1-D6D0-F13C4BF47C78}"/>
                </a:ext>
              </a:extLst>
            </p:cNvPr>
            <p:cNvSpPr txBox="1"/>
            <p:nvPr/>
          </p:nvSpPr>
          <p:spPr>
            <a:xfrm>
              <a:off x="5592171" y="5724194"/>
              <a:ext cx="2998783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6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G</a:t>
              </a:r>
              <a:r>
                <a:rPr lang="pl-PL" sz="16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enerał dywizji Wojska Polskiego, kawaler Orderu Virtuti Militari</a:t>
              </a:r>
            </a:p>
          </p:txBody>
        </p:sp>
        <p:grpSp>
          <p:nvGrpSpPr>
            <p:cNvPr id="21" name="Grupa 20">
              <a:extLst>
                <a:ext uri="{FF2B5EF4-FFF2-40B4-BE49-F238E27FC236}">
                  <a16:creationId xmlns:a16="http://schemas.microsoft.com/office/drawing/2014/main" id="{3EA02516-7190-32A7-CEE0-7FA5EF3F4CBB}"/>
                </a:ext>
              </a:extLst>
            </p:cNvPr>
            <p:cNvGrpSpPr/>
            <p:nvPr/>
          </p:nvGrpSpPr>
          <p:grpSpPr>
            <a:xfrm>
              <a:off x="5598918" y="2393597"/>
              <a:ext cx="3051811" cy="830454"/>
              <a:chOff x="5383600" y="2475581"/>
              <a:chExt cx="3370248" cy="791295"/>
            </a:xfrm>
          </p:grpSpPr>
          <p:sp>
            <p:nvSpPr>
              <p:cNvPr id="6" name="pole tekstowe 5">
                <a:extLst>
                  <a:ext uri="{FF2B5EF4-FFF2-40B4-BE49-F238E27FC236}">
                    <a16:creationId xmlns:a16="http://schemas.microsoft.com/office/drawing/2014/main" id="{8CC68A4E-088E-7623-F92C-6F32985106B4}"/>
                  </a:ext>
                </a:extLst>
              </p:cNvPr>
              <p:cNvSpPr txBox="1"/>
              <p:nvPr/>
            </p:nvSpPr>
            <p:spPr>
              <a:xfrm>
                <a:off x="5433356" y="2475581"/>
                <a:ext cx="3320492" cy="4398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pl-PL" dirty="0"/>
                  <a:t> </a:t>
                </a:r>
                <a:r>
                  <a:rPr lang="pl-PL" sz="20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hlinkClick r:id="rId8" tooltip="Jan Konstantynowicz (strona nie istnieje)"/>
                  </a:rPr>
                  <a:t>Jan </a:t>
                </a:r>
                <a:r>
                  <a:rPr lang="pl-PL" sz="18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hlinkClick r:id="rId8" tooltip="Jan Konstantynowicz (strona nie istnieje)"/>
                  </a:rPr>
                  <a:t>Konstantynowicz</a:t>
                </a:r>
                <a:endParaRPr lang="pl-PL" sz="18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0" name="pole tekstowe 19">
                <a:extLst>
                  <a:ext uri="{FF2B5EF4-FFF2-40B4-BE49-F238E27FC236}">
                    <a16:creationId xmlns:a16="http://schemas.microsoft.com/office/drawing/2014/main" id="{AB143B87-D9F1-0303-B586-54D2A1D253FB}"/>
                  </a:ext>
                </a:extLst>
              </p:cNvPr>
              <p:cNvSpPr txBox="1"/>
              <p:nvPr/>
            </p:nvSpPr>
            <p:spPr>
              <a:xfrm>
                <a:off x="5383600" y="2944286"/>
                <a:ext cx="3304235" cy="3225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S</a:t>
                </a:r>
                <a:r>
                  <a:rPr lang="pl-PL" sz="16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ędzia</a:t>
                </a:r>
              </a:p>
            </p:txBody>
          </p:sp>
        </p:grpSp>
        <p:sp>
          <p:nvSpPr>
            <p:cNvPr id="11" name="Prostokąt 10">
              <a:extLst>
                <a:ext uri="{FF2B5EF4-FFF2-40B4-BE49-F238E27FC236}">
                  <a16:creationId xmlns:a16="http://schemas.microsoft.com/office/drawing/2014/main" id="{72139444-FCD8-D2A7-D65F-2DC5952AF68C}"/>
                </a:ext>
              </a:extLst>
            </p:cNvPr>
            <p:cNvSpPr/>
            <p:nvPr/>
          </p:nvSpPr>
          <p:spPr>
            <a:xfrm>
              <a:off x="5598918" y="3717032"/>
              <a:ext cx="3005370" cy="2857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4" name="Prostokąt 13">
              <a:extLst>
                <a:ext uri="{FF2B5EF4-FFF2-40B4-BE49-F238E27FC236}">
                  <a16:creationId xmlns:a16="http://schemas.microsoft.com/office/drawing/2014/main" id="{CB654CD9-FDA5-D8B1-1AC0-36C4A770C6E5}"/>
                </a:ext>
              </a:extLst>
            </p:cNvPr>
            <p:cNvSpPr/>
            <p:nvPr/>
          </p:nvSpPr>
          <p:spPr>
            <a:xfrm>
              <a:off x="5598918" y="692085"/>
              <a:ext cx="3005370" cy="2857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</p:spTree>
    <p:extLst>
      <p:ext uri="{BB962C8B-B14F-4D97-AF65-F5344CB8AC3E}">
        <p14:creationId xmlns:p14="http://schemas.microsoft.com/office/powerpoint/2010/main" val="1918297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id="{B977B371-8C64-BA3B-2699-F86857E02330}"/>
              </a:ext>
            </a:extLst>
          </p:cNvPr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pl-PL" sz="3200" b="1" dirty="0">
                <a:latin typeface="Arial" panose="020B0604020202020204" pitchFamily="34" charset="0"/>
                <a:cs typeface="Arial" panose="020B0604020202020204" pitchFamily="34" charset="0"/>
              </a:rPr>
              <a:t>odzina</a:t>
            </a:r>
          </a:p>
        </p:txBody>
      </p:sp>
      <p:pic>
        <p:nvPicPr>
          <p:cNvPr id="3" name="Obraz 2">
            <a:extLst>
              <a:ext uri="{FF2B5EF4-FFF2-40B4-BE49-F238E27FC236}">
                <a16:creationId xmlns:a16="http://schemas.microsoft.com/office/drawing/2014/main" id="{8763F59F-853A-1D83-810A-030F7BBB8F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1115366"/>
            <a:ext cx="1994069" cy="2592289"/>
          </a:xfrm>
          <a:prstGeom prst="rect">
            <a:avLst/>
          </a:prstGeom>
        </p:spPr>
      </p:pic>
      <p:pic>
        <p:nvPicPr>
          <p:cNvPr id="4" name="Obraz 3">
            <a:extLst>
              <a:ext uri="{FF2B5EF4-FFF2-40B4-BE49-F238E27FC236}">
                <a16:creationId xmlns:a16="http://schemas.microsoft.com/office/drawing/2014/main" id="{F0824B56-B4A2-7384-D2CD-8A5E386C27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7944" y="1305502"/>
            <a:ext cx="4421259" cy="2628446"/>
          </a:xfrm>
          <a:prstGeom prst="rect">
            <a:avLst/>
          </a:prstGeom>
        </p:spPr>
      </p:pic>
      <p:sp>
        <p:nvSpPr>
          <p:cNvPr id="6" name="pole tekstowe 5">
            <a:extLst>
              <a:ext uri="{FF2B5EF4-FFF2-40B4-BE49-F238E27FC236}">
                <a16:creationId xmlns:a16="http://schemas.microsoft.com/office/drawing/2014/main" id="{EDF98802-08BB-F0AF-331B-7A192A267641}"/>
              </a:ext>
            </a:extLst>
          </p:cNvPr>
          <p:cNvSpPr txBox="1"/>
          <p:nvPr/>
        </p:nvSpPr>
        <p:spPr>
          <a:xfrm>
            <a:off x="456466" y="3764767"/>
            <a:ext cx="3024336" cy="10081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l-PL" sz="2000" dirty="0">
                <a:latin typeface="+mn-lt"/>
              </a:rPr>
              <a:t>Jan Szczepanik z żoną Marią Hiacyntą Wandą Dzikowską pod czas ślubu.</a:t>
            </a: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F10BDEE9-5D6B-0024-CCF1-DB0D5F8389E7}"/>
              </a:ext>
            </a:extLst>
          </p:cNvPr>
          <p:cNvSpPr txBox="1"/>
          <p:nvPr/>
        </p:nvSpPr>
        <p:spPr>
          <a:xfrm>
            <a:off x="4091047" y="4064993"/>
            <a:ext cx="441828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l-PL" sz="2000" dirty="0">
                <a:latin typeface="Colibri"/>
              </a:rPr>
              <a:t>Zdjęcie z dziećmi: Zbigniewem, Bogdanem, Bogusławem i Marią.</a:t>
            </a:r>
          </a:p>
        </p:txBody>
      </p:sp>
      <p:sp>
        <p:nvSpPr>
          <p:cNvPr id="10" name="pole tekstowe 9">
            <a:extLst>
              <a:ext uri="{FF2B5EF4-FFF2-40B4-BE49-F238E27FC236}">
                <a16:creationId xmlns:a16="http://schemas.microsoft.com/office/drawing/2014/main" id="{2CD0F7F8-63DA-CA29-A4CD-31056824B6DD}"/>
              </a:ext>
            </a:extLst>
          </p:cNvPr>
          <p:cNvSpPr txBox="1"/>
          <p:nvPr/>
        </p:nvSpPr>
        <p:spPr>
          <a:xfrm>
            <a:off x="301373" y="5742634"/>
            <a:ext cx="532859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2000" dirty="0">
                <a:latin typeface="+mn-lt"/>
              </a:rPr>
              <a:t>Andrzej, piąte dziecko, odszedł w wieku trzech lat.</a:t>
            </a:r>
          </a:p>
        </p:txBody>
      </p:sp>
    </p:spTree>
    <p:extLst>
      <p:ext uri="{BB962C8B-B14F-4D97-AF65-F5344CB8AC3E}">
        <p14:creationId xmlns:p14="http://schemas.microsoft.com/office/powerpoint/2010/main" val="19140175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txBody>
          <a:bodyPr>
            <a:normAutofit/>
          </a:bodyPr>
          <a:lstStyle/>
          <a:p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pl-PL" sz="3200" b="1" dirty="0">
                <a:latin typeface="Arial" panose="020B0604020202020204" pitchFamily="34" charset="0"/>
                <a:cs typeface="Arial" panose="020B0604020202020204" pitchFamily="34" charset="0"/>
              </a:rPr>
              <a:t>udwik Kleinberg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02240CF7-73AD-7D62-6F4B-0C06D6940E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82278"/>
            <a:ext cx="2228603" cy="29585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pole tekstowe 3">
            <a:extLst>
              <a:ext uri="{FF2B5EF4-FFF2-40B4-BE49-F238E27FC236}">
                <a16:creationId xmlns:a16="http://schemas.microsoft.com/office/drawing/2014/main" id="{800B149D-6AE5-07C3-938C-4B1911D29246}"/>
              </a:ext>
            </a:extLst>
          </p:cNvPr>
          <p:cNvSpPr txBox="1"/>
          <p:nvPr/>
        </p:nvSpPr>
        <p:spPr>
          <a:xfrm>
            <a:off x="2956384" y="682278"/>
            <a:ext cx="4567944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2000" dirty="0">
                <a:latin typeface="+mn-lt"/>
              </a:rPr>
              <a:t>Właściciel sklepu z aparatami fotograficznymi na rogu ul</a:t>
            </a:r>
            <a:r>
              <a:rPr lang="en-US" sz="2000" dirty="0">
                <a:latin typeface="+mn-lt"/>
              </a:rPr>
              <a:t>.</a:t>
            </a:r>
            <a:r>
              <a:rPr lang="pl-PL" sz="2000" dirty="0">
                <a:latin typeface="+mn-lt"/>
              </a:rPr>
              <a:t> Flor</a:t>
            </a:r>
            <a:r>
              <a:rPr lang="en-US" sz="2000" dirty="0">
                <a:latin typeface="+mn-lt"/>
              </a:rPr>
              <a:t>a</a:t>
            </a:r>
            <a:r>
              <a:rPr lang="pl-PL" sz="2000" dirty="0">
                <a:latin typeface="+mn-lt"/>
              </a:rPr>
              <a:t>ńskiej i Św</a:t>
            </a:r>
            <a:r>
              <a:rPr lang="en-US" sz="2000" dirty="0">
                <a:latin typeface="+mn-lt"/>
              </a:rPr>
              <a:t>.</a:t>
            </a:r>
            <a:r>
              <a:rPr lang="pl-PL" sz="2000" dirty="0">
                <a:latin typeface="+mn-lt"/>
              </a:rPr>
              <a:t> Tomasza, do którego Jan Szczepanik zatrudnił się po przeprowadzce do Krakowa</a:t>
            </a:r>
            <a:r>
              <a:rPr lang="en-US" sz="2000" dirty="0">
                <a:latin typeface="+mn-lt"/>
              </a:rPr>
              <a:t>.</a:t>
            </a:r>
            <a:r>
              <a:rPr lang="pl-PL" sz="2000" dirty="0">
                <a:latin typeface="+mn-lt"/>
              </a:rPr>
              <a:t> Tam poznał technologię oraz konstrukcję ówczesnych aparatów oraz przyborów fotograficznych</a:t>
            </a:r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7AC804AF-82E6-D9ED-01C8-95BC8CDD96B0}"/>
              </a:ext>
            </a:extLst>
          </p:cNvPr>
          <p:cNvSpPr txBox="1"/>
          <p:nvPr/>
        </p:nvSpPr>
        <p:spPr>
          <a:xfrm>
            <a:off x="251520" y="4077072"/>
            <a:ext cx="4752528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latin typeface="Colibri"/>
              </a:rPr>
              <a:t>P</a:t>
            </a:r>
            <a:r>
              <a:rPr lang="pl-PL" sz="2000" dirty="0">
                <a:latin typeface="Colibri"/>
              </a:rPr>
              <a:t>óźniej w 1898 roku</a:t>
            </a:r>
            <a:r>
              <a:rPr lang="en-US" sz="2000" dirty="0">
                <a:latin typeface="Colibri"/>
              </a:rPr>
              <a:t> </a:t>
            </a:r>
            <a:r>
              <a:rPr lang="pl-PL" sz="2000" dirty="0">
                <a:latin typeface="Colibri"/>
              </a:rPr>
              <a:t>razem pojechali do Wiednia, aby założyć</a:t>
            </a:r>
            <a:r>
              <a:rPr lang="en-US" sz="2000" dirty="0">
                <a:latin typeface="Colibri"/>
              </a:rPr>
              <a:t> </a:t>
            </a:r>
            <a:r>
              <a:rPr lang="pl-PL" sz="2000" dirty="0">
                <a:latin typeface="Colibri"/>
              </a:rPr>
              <a:t>towarzystwo zajmujące się wdrażaniem wynalazków Szczepanika pod nazwą „Societe des Inventions Jan Szczepanik et Cie”, które uruchomiło zakład produkujący karty perforowane do unowocześnionych przez wynalazcę maszyn żakardowych</a:t>
            </a:r>
            <a:r>
              <a:rPr lang="en-US" sz="2000" dirty="0">
                <a:latin typeface="Colibri"/>
              </a:rPr>
              <a:t>.</a:t>
            </a:r>
            <a:endParaRPr lang="pl-PL" sz="2000" dirty="0">
              <a:latin typeface="Colibri"/>
            </a:endParaRPr>
          </a:p>
        </p:txBody>
      </p:sp>
      <p:pic>
        <p:nvPicPr>
          <p:cNvPr id="7" name="Obraz 6">
            <a:extLst>
              <a:ext uri="{FF2B5EF4-FFF2-40B4-BE49-F238E27FC236}">
                <a16:creationId xmlns:a16="http://schemas.microsoft.com/office/drawing/2014/main" id="{87857076-A285-7D01-AEB0-4F23FC6A1D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94059" y="4198465"/>
            <a:ext cx="3798421" cy="24331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ole tekstowe 8">
            <a:extLst>
              <a:ext uri="{FF2B5EF4-FFF2-40B4-BE49-F238E27FC236}">
                <a16:creationId xmlns:a16="http://schemas.microsoft.com/office/drawing/2014/main" id="{A804F21E-862F-67AA-C9BC-64DA107CF8B8}"/>
              </a:ext>
            </a:extLst>
          </p:cNvPr>
          <p:cNvSpPr txBox="1"/>
          <p:nvPr/>
        </p:nvSpPr>
        <p:spPr>
          <a:xfrm>
            <a:off x="323528" y="3146775"/>
            <a:ext cx="676875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2000" dirty="0">
                <a:latin typeface="Colibri"/>
              </a:rPr>
              <a:t>W 1898 </a:t>
            </a:r>
            <a:r>
              <a:rPr lang="pl-PL" sz="2000" dirty="0">
                <a:solidFill>
                  <a:schemeClr val="accent1"/>
                </a:solidFill>
                <a:latin typeface="Colibri"/>
              </a:rPr>
              <a:t>Mark Twain </a:t>
            </a:r>
            <a:r>
              <a:rPr lang="pl-PL" sz="2000" dirty="0">
                <a:latin typeface="Colibri"/>
              </a:rPr>
              <a:t>opisał wynalazek Szczepanika w futurystycznym artykule </a:t>
            </a:r>
            <a:r>
              <a:rPr lang="pl-PL" sz="2000" i="1" dirty="0">
                <a:latin typeface="Colibri"/>
              </a:rPr>
              <a:t>From the „London Times” of 1904</a:t>
            </a:r>
            <a:r>
              <a:rPr lang="en-US" sz="2000" i="1" dirty="0">
                <a:latin typeface="Colibri"/>
              </a:rPr>
              <a:t>.</a:t>
            </a:r>
            <a:endParaRPr lang="pl-PL" sz="2000" dirty="0">
              <a:latin typeface="Colibri"/>
            </a:endParaRPr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A87DE416-40B4-B29D-A3C5-186E3AA218F0}"/>
              </a:ext>
            </a:extLst>
          </p:cNvPr>
          <p:cNvSpPr txBox="1"/>
          <p:nvPr/>
        </p:nvSpPr>
        <p:spPr>
          <a:xfrm>
            <a:off x="323528" y="908720"/>
            <a:ext cx="7632848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2000" dirty="0">
                <a:solidFill>
                  <a:schemeClr val="accent1"/>
                </a:solidFill>
                <a:latin typeface="+mn-lt"/>
              </a:rPr>
              <a:t>Mark Twain </a:t>
            </a:r>
            <a:r>
              <a:rPr lang="pl-PL" sz="2000" dirty="0">
                <a:latin typeface="+mn-lt"/>
              </a:rPr>
              <a:t>był pod ogromnym wrażeniem geniuszu Jana Szczepanika. Po spotkaniu w Wiedniu pisał o nim z entuzjazmem, nazywając go ‘polskim Edisonem’. W amerykańskiej prasie promował jego wynalazki i podkreślał niezwykłą wyobraźnię polskiego konstruktora.</a:t>
            </a: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A60FB473-013E-80B7-AA07-9FD29E19BA8A}"/>
              </a:ext>
            </a:extLst>
          </p:cNvPr>
          <p:cNvSpPr txBox="1"/>
          <p:nvPr/>
        </p:nvSpPr>
        <p:spPr>
          <a:xfrm>
            <a:off x="-13717" y="0"/>
            <a:ext cx="9144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l-PL" sz="3200" b="1" dirty="0">
                <a:latin typeface="Arial" panose="020B0604020202020204" pitchFamily="34" charset="0"/>
                <a:cs typeface="Arial" panose="020B0604020202020204" pitchFamily="34" charset="0"/>
              </a:rPr>
              <a:t>Mark Twain </a:t>
            </a:r>
          </a:p>
        </p:txBody>
      </p:sp>
      <p:pic>
        <p:nvPicPr>
          <p:cNvPr id="10" name="Obraz 9">
            <a:extLst>
              <a:ext uri="{FF2B5EF4-FFF2-40B4-BE49-F238E27FC236}">
                <a16:creationId xmlns:a16="http://schemas.microsoft.com/office/drawing/2014/main" id="{A49218D1-01C1-C130-19CC-7E3E57D40E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2390" y="4077072"/>
            <a:ext cx="3179220" cy="218730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pole tekstowe 11">
            <a:extLst>
              <a:ext uri="{FF2B5EF4-FFF2-40B4-BE49-F238E27FC236}">
                <a16:creationId xmlns:a16="http://schemas.microsoft.com/office/drawing/2014/main" id="{95309BA0-23E5-39B0-2710-4B7FE17B5339}"/>
              </a:ext>
            </a:extLst>
          </p:cNvPr>
          <p:cNvSpPr txBox="1"/>
          <p:nvPr/>
        </p:nvSpPr>
        <p:spPr>
          <a:xfrm>
            <a:off x="3046115" y="6332897"/>
            <a:ext cx="302433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l-PL" sz="1400" b="0" i="1" dirty="0">
                <a:effectLst/>
                <a:latin typeface="+mn-lt"/>
              </a:rPr>
              <a:t>Artykuł</a:t>
            </a:r>
            <a:r>
              <a:rPr lang="en-US" sz="1400" b="0" i="1" dirty="0">
                <a:effectLst/>
                <a:latin typeface="+mn-lt"/>
              </a:rPr>
              <a:t> M. Twaina </a:t>
            </a:r>
            <a:r>
              <a:rPr lang="pl-PL" sz="1400" b="0" i="1" dirty="0">
                <a:effectLst/>
                <a:latin typeface="+mn-lt"/>
              </a:rPr>
              <a:t>o Szczepaniku</a:t>
            </a:r>
            <a:endParaRPr lang="pl-PL" sz="1400" i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95999936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3992</TotalTime>
  <Words>1384</Words>
  <Application>Microsoft Office PowerPoint</Application>
  <PresentationFormat>Pokaz na ekranie (4:3)</PresentationFormat>
  <Paragraphs>170</Paragraphs>
  <Slides>16</Slides>
  <Notes>7</Notes>
  <HiddenSlides>0</HiddenSlides>
  <MMClips>0</MMClips>
  <ScaleCrop>false</ScaleCrop>
  <HeadingPairs>
    <vt:vector size="8" baseType="variant">
      <vt:variant>
        <vt:lpstr>Używane czcionki</vt:lpstr>
      </vt:variant>
      <vt:variant>
        <vt:i4>6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1</vt:i4>
      </vt:variant>
      <vt:variant>
        <vt:lpstr>Tytuły slajdów</vt:lpstr>
      </vt:variant>
      <vt:variant>
        <vt:i4>16</vt:i4>
      </vt:variant>
    </vt:vector>
  </HeadingPairs>
  <TitlesOfParts>
    <vt:vector size="24" baseType="lpstr">
      <vt:lpstr>Arial</vt:lpstr>
      <vt:lpstr>Calibri</vt:lpstr>
      <vt:lpstr>Colibri</vt:lpstr>
      <vt:lpstr>Colibry</vt:lpstr>
      <vt:lpstr>Courier New</vt:lpstr>
      <vt:lpstr>Times New Roman</vt:lpstr>
      <vt:lpstr>Motyw pakietu Office</vt:lpstr>
      <vt:lpstr>Obraz - mapa bitowa</vt:lpstr>
      <vt:lpstr>Polscy uczeni, odkrywcy i wynalazcy</vt:lpstr>
      <vt:lpstr>Informacja w pigułce</vt:lpstr>
      <vt:lpstr>Polska - kalendarium</vt:lpstr>
      <vt:lpstr>Prezentacja programu PowerPoint</vt:lpstr>
      <vt:lpstr>Szczepanik -  kalendarium </vt:lpstr>
      <vt:lpstr>Prezentacja programu PowerPoint</vt:lpstr>
      <vt:lpstr>Prezentacja programu PowerPoint</vt:lpstr>
      <vt:lpstr>Ludwik Kleinberg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Źródła</vt:lpstr>
    </vt:vector>
  </TitlesOfParts>
  <Company>SPI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techniki wydobywania wiedzy  dla celów zarządzania Marzena NOWAKOWSKA, Elżbieta ZAJĄC2  dr Marzena Nowakowska - Politechnika Świętokrzyska, Studium Podstaw Informatyki, Aleja Tysiąclecia Państwa Polskiego 3, PL- 25314 Kielce, 2 dr Elżbieta Zając  Akademia Świętokrzyska, Instytut Matematyki, ul. Świętokrzyska 15, PL  25314 Kielce; ezajac@pu.kielce.pl</dc:title>
  <dc:creator>Nowakowska</dc:creator>
  <cp:lastModifiedBy>Mykhailo Poidiuk</cp:lastModifiedBy>
  <cp:revision>290</cp:revision>
  <cp:lastPrinted>2002-06-22T14:15:10Z</cp:lastPrinted>
  <dcterms:created xsi:type="dcterms:W3CDTF">2002-01-07T16:06:39Z</dcterms:created>
  <dcterms:modified xsi:type="dcterms:W3CDTF">2025-12-04T21:38:48Z</dcterms:modified>
</cp:coreProperties>
</file>